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8" r:id="rId7"/>
    <p:sldId id="269" r:id="rId8"/>
    <p:sldId id="270" r:id="rId9"/>
    <p:sldId id="272" r:id="rId10"/>
    <p:sldId id="273" r:id="rId11"/>
    <p:sldId id="274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6" r:id="rId25"/>
    <p:sldId id="267" r:id="rId26"/>
    <p:sldId id="265" r:id="rId27"/>
    <p:sldId id="259" r:id="rId28"/>
    <p:sldId id="260" r:id="rId29"/>
    <p:sldId id="262" r:id="rId30"/>
    <p:sldId id="258" r:id="rId31"/>
    <p:sldId id="264" r:id="rId32"/>
    <p:sldId id="257" r:id="rId33"/>
    <p:sldId id="26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/>
    <p:restoredTop sz="94658"/>
  </p:normalViewPr>
  <p:slideViewPr>
    <p:cSldViewPr snapToGrid="0">
      <p:cViewPr varScale="1">
        <p:scale>
          <a:sx n="116" d="100"/>
          <a:sy n="116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BD9E0F9-03EE-23CA-E881-8195308252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81B3E-8F02-48C3-4CF7-A777E03C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09AC-6036-5648-8530-D1BD355690E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685A8-B057-C8FD-3E67-AC476861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5A35-8C3A-C56E-E86D-1161668E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A63C7E7-730D-2194-A848-A4D17084B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685" y="-477837"/>
            <a:ext cx="2144078" cy="21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7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82C4D-6894-2AC7-406E-A73F2B37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09AC-6036-5648-8530-D1BD355690EE}" type="datetimeFigureOut">
              <a:rPr lang="en-US" smtClean="0"/>
              <a:t>2/21/25</a:t>
            </a:fld>
            <a:endParaRPr lang="en-US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F5CB21F-EE28-B888-2B14-355FECB2F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424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80C3-B0FB-68AF-F93F-9457905DC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C5E1-BA34-B06E-F8C7-FE25A351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229"/>
            <a:ext cx="2743200" cy="365125"/>
          </a:xfrm>
        </p:spPr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3A8227A-07A7-7C0D-37DF-BAA480102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F12743-673B-C5D7-0CFC-47AB402BB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16D9-FE23-706D-0BA5-918DAB77D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731EA-B94C-80B2-0B4D-CE5EEE87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2327-97E1-0748-5340-0DE66B3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F0245B3-97E7-53CE-6A49-459310CE8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8" y="5980173"/>
            <a:ext cx="1611178" cy="4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D9033C1-4AC2-245D-4826-D69950987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16D9-FE23-706D-0BA5-918DAB77D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22" y="1835564"/>
            <a:ext cx="3379304" cy="4351338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800" b="0" i="0"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 sz="1600" b="0" i="0"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 sz="1400" b="0" i="0"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 sz="1200"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731EA-B94C-80B2-0B4D-CE5EEE87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6348" y="1883792"/>
            <a:ext cx="3379304" cy="4351338"/>
          </a:xfr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200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2327-97E1-0748-5340-0DE66B3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314F605-E085-F1A2-5B98-09CC72202C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0572" y="1883792"/>
            <a:ext cx="3379304" cy="4351338"/>
          </a:xfr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200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0C75C9-3059-FFE8-EBDE-507415C17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8" y="5980173"/>
            <a:ext cx="1611178" cy="4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9544410-CB2A-6ABE-A38F-016A1458A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8479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C19A9-7048-5EB3-D6FC-9CB3855D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ontserrat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A2AF5-6AC9-9E64-2F62-D194CC38C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09C31-5839-5373-60F8-B0A0187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14156"/>
            <a:ext cx="2743200" cy="365125"/>
          </a:xfrm>
        </p:spPr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C4405E7-CC9F-3636-CF43-FB22CC48BB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9197EE8-7CBC-3E2C-B9E5-59E23920C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3E17E-D72D-4720-6E1C-2064CF87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D62981-A3F8-C6E4-BC2A-B7107D49E9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987550"/>
            <a:ext cx="10515600" cy="4641850"/>
          </a:xfrm>
        </p:spPr>
        <p:txBody>
          <a:bodyPr/>
          <a:lstStyle>
            <a:lvl1pPr>
              <a:defRPr b="0" i="0">
                <a:latin typeface="Montserrat Medium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C4EEC08-88E5-E0F7-C1BA-E5148F912F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7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AE4A2-89E5-247B-FBFB-27CB949E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E33F2-2945-47E1-1974-BB8F7B39E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2951-A1C2-E7C9-4D79-63269C1F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09AC-6036-5648-8530-D1BD355690E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E55F2-29E0-1285-3537-2FF6D20E1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7897D-A33A-E36A-08B0-FE08DFC76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6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7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nahu.org/media/tools/kits/chapters.cfm#office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americanexpress.com/us/small-business/openforum/videos/small-biz-health-care-open-enrollment-small-businesses/" TargetMode="External"/><Relationship Id="rId18" Type="http://schemas.openxmlformats.org/officeDocument/2006/relationships/hyperlink" Target="http://www.forbes.com/sites/nextavenue/2014/12/30/what-i-learned-about-money-and-more-in-2014/" TargetMode="External"/><Relationship Id="rId26" Type="http://schemas.openxmlformats.org/officeDocument/2006/relationships/hyperlink" Target="http://www.texomashomepage.com/story/d/story/nahu-ceo-addresses-local-insurance-agents/47283/T53wPd5ioEKU4kMJUlClSg" TargetMode="External"/><Relationship Id="rId3" Type="http://schemas.openxmlformats.org/officeDocument/2006/relationships/image" Target="../media/image19.png"/><Relationship Id="rId21" Type="http://schemas.openxmlformats.org/officeDocument/2006/relationships/image" Target="../media/image31.gif"/><Relationship Id="rId34" Type="http://schemas.openxmlformats.org/officeDocument/2006/relationships/image" Target="../media/image39.png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5" Type="http://schemas.openxmlformats.org/officeDocument/2006/relationships/image" Target="../media/image33.png"/><Relationship Id="rId33" Type="http://schemas.openxmlformats.org/officeDocument/2006/relationships/image" Target="../media/image38.png"/><Relationship Id="rId2" Type="http://schemas.openxmlformats.org/officeDocument/2006/relationships/hyperlink" Target="http://www.usatoday.com/story/news/nation/2014/12/15/healthcaregov-call-center-waits-five-day-delay/20450269/" TargetMode="External"/><Relationship Id="rId16" Type="http://schemas.openxmlformats.org/officeDocument/2006/relationships/hyperlink" Target="http://health.usnews.com/health-news/articles/2014/11/12/time-to-enroll-or-re-enroll-in-an-obamacare-health-plan" TargetMode="External"/><Relationship Id="rId20" Type="http://schemas.openxmlformats.org/officeDocument/2006/relationships/image" Target="../media/image30.jpg"/><Relationship Id="rId29" Type="http://schemas.openxmlformats.org/officeDocument/2006/relationships/hyperlink" Target="http://boss.blogs.nytimes.com/2014/12/18/as-health-insurance-evolves-traditional-brokers-claim-they-still-have-a-role/?_r=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articles.philly.com/2014-12-10/news/56884469_1_latkes-hanukkah-new-york-death" TargetMode="External"/><Relationship Id="rId11" Type="http://schemas.openxmlformats.org/officeDocument/2006/relationships/image" Target="../media/image24.jpg"/><Relationship Id="rId24" Type="http://schemas.openxmlformats.org/officeDocument/2006/relationships/hyperlink" Target="http://minnesota.cbslocal.com/2014/11/04/1-year-later-mnsure-remains-a-hot-topic-for-candidates/" TargetMode="External"/><Relationship Id="rId32" Type="http://schemas.openxmlformats.org/officeDocument/2006/relationships/image" Target="../media/image37.png"/><Relationship Id="rId5" Type="http://schemas.openxmlformats.org/officeDocument/2006/relationships/image" Target="../media/image20.jpeg"/><Relationship Id="rId15" Type="http://schemas.openxmlformats.org/officeDocument/2006/relationships/image" Target="../media/image27.png"/><Relationship Id="rId23" Type="http://schemas.openxmlformats.org/officeDocument/2006/relationships/image" Target="../media/image32.jpg"/><Relationship Id="rId28" Type="http://schemas.openxmlformats.org/officeDocument/2006/relationships/image" Target="../media/image35.png"/><Relationship Id="rId36" Type="http://schemas.openxmlformats.org/officeDocument/2006/relationships/image" Target="../media/image40.jpg"/><Relationship Id="rId10" Type="http://schemas.openxmlformats.org/officeDocument/2006/relationships/image" Target="../media/image23.png"/><Relationship Id="rId19" Type="http://schemas.openxmlformats.org/officeDocument/2006/relationships/image" Target="../media/image29.jpg"/><Relationship Id="rId31" Type="http://schemas.openxmlformats.org/officeDocument/2006/relationships/hyperlink" Target="http://www.washingtonpost.com/national/health-science/healthcaregovs-insurance-marketplace-for-small-businesses-gets-off-to-a-slow-start/2014/11/30/9f83c8ee-74ca-11e4-a755-e32227229e7b_story.html" TargetMode="External"/><Relationship Id="rId4" Type="http://schemas.openxmlformats.org/officeDocument/2006/relationships/hyperlink" Target="http://www.wsj.com/articles/healthcare-gov-expected-to-work-better-this-year-but-some-states-struggle-1416008060" TargetMode="External"/><Relationship Id="rId9" Type="http://schemas.openxmlformats.org/officeDocument/2006/relationships/image" Target="../media/image22.jpg"/><Relationship Id="rId14" Type="http://schemas.openxmlformats.org/officeDocument/2006/relationships/image" Target="../media/image26.jpg"/><Relationship Id="rId22" Type="http://schemas.openxmlformats.org/officeDocument/2006/relationships/hyperlink" Target="http://kstp.com/article/stories/s3629266.shtml" TargetMode="External"/><Relationship Id="rId27" Type="http://schemas.openxmlformats.org/officeDocument/2006/relationships/image" Target="../media/image34.jpg"/><Relationship Id="rId30" Type="http://schemas.openxmlformats.org/officeDocument/2006/relationships/image" Target="../media/image36.jpg"/><Relationship Id="rId35" Type="http://schemas.openxmlformats.org/officeDocument/2006/relationships/hyperlink" Target="http://www.foxbusiness.com/personal-finance/2014/12/04/picking-right-health-insurance-plan-for/" TargetMode="External"/><Relationship Id="rId8" Type="http://schemas.openxmlformats.org/officeDocument/2006/relationships/hyperlink" Target="http://www.politico.com/story/2014/11/obamacare-rollout-2014-healthcare-gov-112923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0C82-E4F8-C5B6-EF40-995D08BF2BD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Montserrat SemiBold" pitchFamily="2" charset="77"/>
              </a:rPr>
              <a:t>Working with the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EB4D1-FDDF-41F5-DD0F-A3D1C937F4D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241964"/>
            <a:ext cx="9144000" cy="20158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600" dirty="0">
                <a:latin typeface="Montserrat" pitchFamily="2" charset="77"/>
              </a:rPr>
              <a:t>Media Relations 101</a:t>
            </a:r>
          </a:p>
          <a:p>
            <a:pPr marL="0" indent="0" algn="ctr">
              <a:buNone/>
            </a:pPr>
            <a:endParaRPr lang="en-US" dirty="0"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en-US" dirty="0">
                <a:latin typeface="Montserrat" pitchFamily="2" charset="77"/>
              </a:rPr>
              <a:t>Presented By:</a:t>
            </a:r>
          </a:p>
          <a:p>
            <a:pPr marL="0" indent="0" algn="ctr">
              <a:buNone/>
            </a:pPr>
            <a:r>
              <a:rPr lang="en-US" dirty="0">
                <a:latin typeface="Montserrat" pitchFamily="2" charset="77"/>
              </a:rPr>
              <a:t>Kelly </a:t>
            </a:r>
            <a:r>
              <a:rPr lang="en-US" dirty="0" err="1">
                <a:latin typeface="Montserrat" pitchFamily="2" charset="77"/>
              </a:rPr>
              <a:t>Loussedes</a:t>
            </a:r>
            <a:endParaRPr lang="en-US" dirty="0"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en-US" dirty="0">
                <a:latin typeface="Montserrat" pitchFamily="2" charset="77"/>
              </a:rPr>
              <a:t>NABIP’s SVP of Public Relations</a:t>
            </a:r>
          </a:p>
        </p:txBody>
      </p:sp>
    </p:spTree>
    <p:extLst>
      <p:ext uri="{BB962C8B-B14F-4D97-AF65-F5344CB8AC3E}">
        <p14:creationId xmlns:p14="http://schemas.microsoft.com/office/powerpoint/2010/main" val="419792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7C0C44-9A34-4A7E-2BC1-5A3548F08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3971" y="1615123"/>
            <a:ext cx="7694242" cy="3962401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7F8D8A-E966-2F9E-B9E1-A9006D5DB835}"/>
              </a:ext>
            </a:extLst>
          </p:cNvPr>
          <p:cNvCxnSpPr>
            <a:cxnSpLocks/>
          </p:cNvCxnSpPr>
          <p:nvPr/>
        </p:nvCxnSpPr>
        <p:spPr>
          <a:xfrm>
            <a:off x="9799384" y="4356578"/>
            <a:ext cx="440602" cy="4629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BFD5221-8C0B-6F55-C4FB-62E42F81D85B}"/>
              </a:ext>
            </a:extLst>
          </p:cNvPr>
          <p:cNvSpPr txBox="1">
            <a:spLocks/>
          </p:cNvSpPr>
          <p:nvPr/>
        </p:nvSpPr>
        <p:spPr>
          <a:xfrm>
            <a:off x="711791" y="381269"/>
            <a:ext cx="10768417" cy="1233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Montserrat SemiBold" pitchFamily="2" charset="77"/>
                <a:cs typeface="Arial" panose="020B0604020202020204" pitchFamily="34" charset="0"/>
              </a:rPr>
              <a:t>NABIP Tools on the Web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1368C7-7237-75CE-DCE6-06211264ACEC}"/>
              </a:ext>
            </a:extLst>
          </p:cNvPr>
          <p:cNvSpPr txBox="1">
            <a:spLocks/>
          </p:cNvSpPr>
          <p:nvPr/>
        </p:nvSpPr>
        <p:spPr>
          <a:xfrm>
            <a:off x="343787" y="2285753"/>
            <a:ext cx="3810185" cy="251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place to start: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NABIP Homepage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Chapter Resource Tab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Media Tools &amp; Social Media Tools</a:t>
            </a:r>
          </a:p>
        </p:txBody>
      </p:sp>
    </p:spTree>
    <p:extLst>
      <p:ext uri="{BB962C8B-B14F-4D97-AF65-F5344CB8AC3E}">
        <p14:creationId xmlns:p14="http://schemas.microsoft.com/office/powerpoint/2010/main" val="264025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C1D5D37-09E3-04D4-CB1D-7E07AC0B4DCC}"/>
              </a:ext>
            </a:extLst>
          </p:cNvPr>
          <p:cNvSpPr txBox="1">
            <a:spLocks noChangeArrowheads="1"/>
          </p:cNvSpPr>
          <p:nvPr/>
        </p:nvSpPr>
        <p:spPr>
          <a:xfrm>
            <a:off x="293915" y="1216024"/>
            <a:ext cx="4571999" cy="3062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2"/>
                </a:solidFill>
                <a:latin typeface="Montserrat SemiBold" pitchFamily="2" charset="77"/>
                <a:cs typeface="Arial" panose="020B0604020202020204" pitchFamily="34" charset="0"/>
              </a:rPr>
              <a:t>Nuts and Bolts of Media Relations Know Your Local Media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DB08C7-479A-108B-0470-EE4931E0985D}"/>
              </a:ext>
            </a:extLst>
          </p:cNvPr>
          <p:cNvSpPr txBox="1">
            <a:spLocks noChangeArrowheads="1"/>
          </p:cNvSpPr>
          <p:nvPr/>
        </p:nvSpPr>
        <p:spPr>
          <a:xfrm>
            <a:off x="6369050" y="1719941"/>
            <a:ext cx="5708650" cy="2803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  <a:latin typeface="Montserrat SemiBold" pitchFamily="2" charset="77"/>
                <a:cs typeface="Arial" panose="020B0604020202020204" pitchFamily="34" charset="0"/>
              </a:rPr>
              <a:t>Types of Media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Print – daily and weekly newspapers, trade publications and magazines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Broadcast – radio and TV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Social Media – online communication channels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DB78400-BF65-7BA6-2A59-4F581F70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4523014"/>
            <a:ext cx="5562600" cy="849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en-US" sz="2600" b="1" dirty="0">
                <a:latin typeface="Montserrat SemiBold" pitchFamily="2" charset="77"/>
                <a:cs typeface="Arial" panose="020B0604020202020204" pitchFamily="34" charset="0"/>
              </a:rPr>
              <a:t>Be a Media Monitor!</a:t>
            </a:r>
          </a:p>
        </p:txBody>
      </p:sp>
    </p:spTree>
    <p:extLst>
      <p:ext uri="{BB962C8B-B14F-4D97-AF65-F5344CB8AC3E}">
        <p14:creationId xmlns:p14="http://schemas.microsoft.com/office/powerpoint/2010/main" val="30811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081240-7D14-BBAD-B66B-3E58E7DA7EDD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346868"/>
            <a:ext cx="11887200" cy="693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rPr>
              <a:t>Distinctions Between Print and Broadcast Media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4D688-A07B-CE65-C9D3-48421A36FB29}"/>
              </a:ext>
            </a:extLst>
          </p:cNvPr>
          <p:cNvSpPr txBox="1">
            <a:spLocks noChangeArrowheads="1"/>
          </p:cNvSpPr>
          <p:nvPr/>
        </p:nvSpPr>
        <p:spPr>
          <a:xfrm>
            <a:off x="605118" y="2458040"/>
            <a:ext cx="5338483" cy="2419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en-US" b="1" dirty="0">
                <a:latin typeface="Montserrat SemiBold" pitchFamily="2" charset="77"/>
                <a:cs typeface="Arial" panose="020B0604020202020204" pitchFamily="34" charset="0"/>
              </a:rPr>
              <a:t>Print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Allows more in-depth coverage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Often more lead-time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Great range of venues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05B5485-B4F7-EB5D-12B8-30DD46430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58040"/>
            <a:ext cx="5562600" cy="24191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en-US" sz="2800" b="1" dirty="0">
                <a:latin typeface="Montserrat SemiBold" pitchFamily="2" charset="77"/>
                <a:cs typeface="Arial" panose="020B0604020202020204" pitchFamily="34" charset="0"/>
              </a:rPr>
              <a:t>Broadcast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Sound bites – message must be more concise 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Must have experienced spokesperson</a:t>
            </a:r>
          </a:p>
        </p:txBody>
      </p:sp>
    </p:spTree>
    <p:extLst>
      <p:ext uri="{BB962C8B-B14F-4D97-AF65-F5344CB8AC3E}">
        <p14:creationId xmlns:p14="http://schemas.microsoft.com/office/powerpoint/2010/main" val="133262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072866-3D63-9C8D-3772-58FD36F3901F}"/>
              </a:ext>
            </a:extLst>
          </p:cNvPr>
          <p:cNvSpPr txBox="1">
            <a:spLocks/>
          </p:cNvSpPr>
          <p:nvPr/>
        </p:nvSpPr>
        <p:spPr>
          <a:xfrm>
            <a:off x="0" y="353291"/>
            <a:ext cx="12192000" cy="1436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Montserrat SemiBold" pitchFamily="2" charset="77"/>
                <a:cs typeface="Arial" panose="020B0604020202020204" pitchFamily="34" charset="0"/>
              </a:rPr>
              <a:t>Building Relationships with the Media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A14D77-E0CA-B9E2-FEAC-1907BA60E959}"/>
              </a:ext>
            </a:extLst>
          </p:cNvPr>
          <p:cNvSpPr txBox="1">
            <a:spLocks/>
          </p:cNvSpPr>
          <p:nvPr/>
        </p:nvSpPr>
        <p:spPr>
          <a:xfrm>
            <a:off x="457200" y="1524871"/>
            <a:ext cx="8543048" cy="530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Where do I start?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382F590-B301-9DD6-3BDE-578C1C210B1E}"/>
              </a:ext>
            </a:extLst>
          </p:cNvPr>
          <p:cNvSpPr txBox="1">
            <a:spLocks/>
          </p:cNvSpPr>
          <p:nvPr/>
        </p:nvSpPr>
        <p:spPr>
          <a:xfrm>
            <a:off x="457200" y="2055359"/>
            <a:ext cx="6317673" cy="408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 algn="l"/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Upon request, we will search a national media database to find reporters and editors in your area. We will send you:</a:t>
            </a:r>
          </a:p>
          <a:p>
            <a:pPr marL="3175" indent="-3175" algn="l"/>
            <a:endParaRPr lang="en-US" sz="2000" dirty="0">
              <a:solidFill>
                <a:schemeClr val="tx1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Print media 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Broadcast media 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Sample letter of introduction</a:t>
            </a:r>
          </a:p>
          <a:p>
            <a:endParaRPr lang="en-US" sz="2800" dirty="0">
              <a:solidFill>
                <a:schemeClr val="tx1"/>
              </a:solidFill>
              <a:latin typeface="Montserrat" pitchFamily="2" charset="77"/>
            </a:endParaRPr>
          </a:p>
          <a:p>
            <a:endParaRPr lang="en-US" dirty="0"/>
          </a:p>
        </p:txBody>
      </p:sp>
      <p:pic>
        <p:nvPicPr>
          <p:cNvPr id="7" name="Picture Placeholder 5" descr="Santa_List.jpg">
            <a:extLst>
              <a:ext uri="{FF2B5EF4-FFF2-40B4-BE49-F238E27FC236}">
                <a16:creationId xmlns:a16="http://schemas.microsoft.com/office/drawing/2014/main" id="{EFEF9094-E18D-30A6-091C-02414AA270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8" b="438"/>
          <a:stretch>
            <a:fillRect/>
          </a:stretch>
        </p:blipFill>
        <p:spPr>
          <a:xfrm>
            <a:off x="7842415" y="1296271"/>
            <a:ext cx="3230065" cy="46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3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AEA8DC-E967-19A8-B42B-8860243DEF28}"/>
              </a:ext>
            </a:extLst>
          </p:cNvPr>
          <p:cNvSpPr txBox="1">
            <a:spLocks/>
          </p:cNvSpPr>
          <p:nvPr/>
        </p:nvSpPr>
        <p:spPr>
          <a:xfrm>
            <a:off x="656934" y="465119"/>
            <a:ext cx="8839200" cy="768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Building Relationships with Media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684DF2-B7E6-B76B-400A-3343F91517E7}"/>
              </a:ext>
            </a:extLst>
          </p:cNvPr>
          <p:cNvSpPr txBox="1">
            <a:spLocks/>
          </p:cNvSpPr>
          <p:nvPr/>
        </p:nvSpPr>
        <p:spPr>
          <a:xfrm>
            <a:off x="717260" y="1335750"/>
            <a:ext cx="6247104" cy="530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Montserrat SemiBold" pitchFamily="2" charset="77"/>
              </a:rPr>
              <a:t>Make First Contact!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3FDCBB-0C79-382D-7338-AEE2E5C4A64D}"/>
              </a:ext>
            </a:extLst>
          </p:cNvPr>
          <p:cNvSpPr txBox="1">
            <a:spLocks/>
          </p:cNvSpPr>
          <p:nvPr/>
        </p:nvSpPr>
        <p:spPr>
          <a:xfrm>
            <a:off x="717260" y="1968859"/>
            <a:ext cx="7855527" cy="3716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00000"/>
              </a:buClr>
            </a:pPr>
            <a:r>
              <a:rPr lang="en-US" sz="2800" b="1" dirty="0">
                <a:solidFill>
                  <a:schemeClr val="tx1"/>
                </a:solidFill>
                <a:latin typeface="Montserrat SemiBold" pitchFamily="2" charset="77"/>
                <a:cs typeface="Arial" panose="020B0604020202020204" pitchFamily="34" charset="0"/>
              </a:rPr>
              <a:t>Contact a reporter by: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Sending an email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Making a phone call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Introducing yourself at an event</a:t>
            </a:r>
          </a:p>
          <a:p>
            <a:pPr lvl="1">
              <a:buClr>
                <a:srgbClr val="C00000"/>
              </a:buClr>
            </a:pPr>
            <a:endParaRPr lang="en-US" sz="1400" dirty="0">
              <a:latin typeface="Montserrat" pitchFamily="2" charset="77"/>
              <a:cs typeface="Arial" panose="020B0604020202020204" pitchFamily="34" charset="0"/>
            </a:endParaRPr>
          </a:p>
          <a:p>
            <a:pPr algn="l">
              <a:buClr>
                <a:srgbClr val="C00000"/>
              </a:buClr>
            </a:pPr>
            <a:r>
              <a:rPr lang="en-US" sz="2800" b="1" dirty="0">
                <a:solidFill>
                  <a:schemeClr val="tx1"/>
                </a:solidFill>
                <a:latin typeface="Montserrat SemiBold" pitchFamily="2" charset="77"/>
                <a:cs typeface="Arial" panose="020B0604020202020204" pitchFamily="34" charset="0"/>
              </a:rPr>
              <a:t>Have a specific purpose!</a:t>
            </a:r>
          </a:p>
          <a:p>
            <a:pPr algn="l">
              <a:buClr>
                <a:srgbClr val="C00000"/>
              </a:buClr>
            </a:pPr>
            <a:endParaRPr lang="en-US" sz="1400" b="1" dirty="0">
              <a:solidFill>
                <a:schemeClr val="tx1"/>
              </a:solidFill>
              <a:latin typeface="Montserrat SemiBold" pitchFamily="2" charset="77"/>
              <a:cs typeface="Arial" panose="020B0604020202020204" pitchFamily="34" charset="0"/>
            </a:endParaRPr>
          </a:p>
          <a:p>
            <a:pPr algn="l">
              <a:buClr>
                <a:srgbClr val="C00000"/>
              </a:buClr>
            </a:pPr>
            <a:r>
              <a:rPr lang="en-US" sz="2800" b="1" dirty="0">
                <a:solidFill>
                  <a:schemeClr val="tx1"/>
                </a:solidFill>
                <a:latin typeface="Montserrat SemiBold" pitchFamily="2" charset="77"/>
                <a:cs typeface="Arial" panose="020B0604020202020204" pitchFamily="34" charset="0"/>
              </a:rPr>
              <a:t>Don’t: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Send snail-mail or fax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Just “drop by”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Let several months go by without contact</a:t>
            </a:r>
          </a:p>
        </p:txBody>
      </p:sp>
      <p:pic>
        <p:nvPicPr>
          <p:cNvPr id="6" name="Picture Placeholder 5" descr="First_Contact.jpg">
            <a:extLst>
              <a:ext uri="{FF2B5EF4-FFF2-40B4-BE49-F238E27FC236}">
                <a16:creationId xmlns:a16="http://schemas.microsoft.com/office/drawing/2014/main" id="{094365D0-07CF-2765-E4A1-C25F0AEA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6" b="2076"/>
          <a:stretch>
            <a:fillRect/>
          </a:stretch>
        </p:blipFill>
        <p:spPr>
          <a:xfrm>
            <a:off x="8134778" y="1335750"/>
            <a:ext cx="3380369" cy="48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2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7AB599-087C-BAAF-0E50-373ACB29A271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10945091" cy="723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Montserrat SemiBold" pitchFamily="2" charset="77"/>
                <a:cs typeface="Arial" panose="020B0604020202020204" pitchFamily="34" charset="0"/>
              </a:rPr>
              <a:t>Building Relationships with Media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1BE6BD3-510B-8A5D-1A7E-41403924A805}"/>
              </a:ext>
            </a:extLst>
          </p:cNvPr>
          <p:cNvSpPr txBox="1">
            <a:spLocks/>
          </p:cNvSpPr>
          <p:nvPr/>
        </p:nvSpPr>
        <p:spPr>
          <a:xfrm>
            <a:off x="457200" y="1180921"/>
            <a:ext cx="8305800" cy="530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12800" dirty="0"/>
              <a:t>Keep Press Lists Current</a:t>
            </a:r>
          </a:p>
        </p:txBody>
      </p:sp>
      <p:pic>
        <p:nvPicPr>
          <p:cNvPr id="6" name="Picture 5" descr="Address_Book.jpg">
            <a:extLst>
              <a:ext uri="{FF2B5EF4-FFF2-40B4-BE49-F238E27FC236}">
                <a16:creationId xmlns:a16="http://schemas.microsoft.com/office/drawing/2014/main" id="{3FA53B17-AD84-1941-0A68-11C60556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05" b="10500"/>
          <a:stretch>
            <a:fillRect/>
          </a:stretch>
        </p:blipFill>
        <p:spPr>
          <a:xfrm>
            <a:off x="8199956" y="2649130"/>
            <a:ext cx="3534843" cy="1901097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1AED8CE-4678-5BED-9125-4A45C8E29C8C}"/>
              </a:ext>
            </a:extLst>
          </p:cNvPr>
          <p:cNvSpPr txBox="1">
            <a:spLocks/>
          </p:cNvSpPr>
          <p:nvPr/>
        </p:nvSpPr>
        <p:spPr>
          <a:xfrm>
            <a:off x="457201" y="2188789"/>
            <a:ext cx="8305800" cy="3405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Newspapers have always had a high turnover rate, and it’s only getting worse.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Pay attention to bylines: Who is writing about insurance/healthcare reform?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Look out for local blogs, newsletters and forums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6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9DC9C1-E0EB-2DA3-89D8-FA7F8D1A04FD}"/>
              </a:ext>
            </a:extLst>
          </p:cNvPr>
          <p:cNvSpPr txBox="1"/>
          <p:nvPr/>
        </p:nvSpPr>
        <p:spPr>
          <a:xfrm>
            <a:off x="8458200" y="1759342"/>
            <a:ext cx="33458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Montserrat" pitchFamily="2" charset="77"/>
              </a:rPr>
              <a:t>Within a couple days of sending the email, you should follow-up with a personal phone call to make certain the email was received and to reinforce your offer to be contacted as a resource.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EEB5F-69B1-5823-FD77-BD9989A08B40}"/>
              </a:ext>
            </a:extLst>
          </p:cNvPr>
          <p:cNvSpPr txBox="1"/>
          <p:nvPr/>
        </p:nvSpPr>
        <p:spPr>
          <a:xfrm>
            <a:off x="4423063" y="1759342"/>
            <a:ext cx="3345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Montserrat" pitchFamily="2" charset="77"/>
              </a:rPr>
              <a:t>Your email should be brief and to the point, including such things as your professional background, the topics/issues you are prepared to discuss and how you can be reached.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69972-8479-358B-AA57-4DCC7D783573}"/>
              </a:ext>
            </a:extLst>
          </p:cNvPr>
          <p:cNvSpPr txBox="1"/>
          <p:nvPr/>
        </p:nvSpPr>
        <p:spPr>
          <a:xfrm>
            <a:off x="387927" y="1759342"/>
            <a:ext cx="3345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Montserrat" pitchFamily="2" charset="77"/>
              </a:rPr>
              <a:t>A “letter of introduction” establishes your professional credentials and invites the </a:t>
            </a: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reporter</a:t>
            </a:r>
            <a:r>
              <a:rPr lang="en-US" sz="2400" dirty="0">
                <a:latin typeface="Montserrat" pitchFamily="2" charset="77"/>
              </a:rPr>
              <a:t> to call on you as a resource.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E6C1C-D090-5E3A-E211-2FE00081986D}"/>
              </a:ext>
            </a:extLst>
          </p:cNvPr>
          <p:cNvSpPr txBox="1"/>
          <p:nvPr/>
        </p:nvSpPr>
        <p:spPr>
          <a:xfrm>
            <a:off x="1243445" y="235788"/>
            <a:ext cx="9705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ontserrat SemiBold" pitchFamily="2" charset="77"/>
              </a:rPr>
              <a:t>Building Relationships with Media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76877-D12C-F947-5F4A-0368AD197ADD}"/>
              </a:ext>
            </a:extLst>
          </p:cNvPr>
          <p:cNvSpPr txBox="1"/>
          <p:nvPr/>
        </p:nvSpPr>
        <p:spPr>
          <a:xfrm>
            <a:off x="2232312" y="943674"/>
            <a:ext cx="772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ontserrat SemiBold" pitchFamily="2" charset="77"/>
              </a:rPr>
              <a:t>First Step – Write a letter of introduction</a:t>
            </a:r>
          </a:p>
        </p:txBody>
      </p:sp>
    </p:spTree>
    <p:extLst>
      <p:ext uri="{BB962C8B-B14F-4D97-AF65-F5344CB8AC3E}">
        <p14:creationId xmlns:p14="http://schemas.microsoft.com/office/powerpoint/2010/main" val="141108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A07A69-8226-19E3-AAAA-6CA6E1B0AAC1}"/>
              </a:ext>
            </a:extLst>
          </p:cNvPr>
          <p:cNvSpPr txBox="1">
            <a:spLocks/>
          </p:cNvSpPr>
          <p:nvPr/>
        </p:nvSpPr>
        <p:spPr>
          <a:xfrm>
            <a:off x="228600" y="374073"/>
            <a:ext cx="11388436" cy="13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ontserrat SemiBold" pitchFamily="2" charset="77"/>
              </a:rPr>
              <a:t>Building Relationships with Media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316D1F6-98D2-2392-1EB5-243AEA8B2E13}"/>
              </a:ext>
            </a:extLst>
          </p:cNvPr>
          <p:cNvSpPr txBox="1">
            <a:spLocks/>
          </p:cNvSpPr>
          <p:nvPr/>
        </p:nvSpPr>
        <p:spPr>
          <a:xfrm>
            <a:off x="228600" y="2867891"/>
            <a:ext cx="3372570" cy="2098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Montserrat Medium" pitchFamily="2" charset="77"/>
              </a:rPr>
              <a:t>Establish yourself as an expert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56D7C1D-F9CC-94F5-E143-BD550319B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6"/>
          <a:stretch/>
        </p:blipFill>
        <p:spPr>
          <a:xfrm>
            <a:off x="4315399" y="2028154"/>
            <a:ext cx="7301637" cy="48298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0F5A4-E01B-65B9-3615-4EC81408FDDE}"/>
              </a:ext>
            </a:extLst>
          </p:cNvPr>
          <p:cNvSpPr/>
          <p:nvPr/>
        </p:nvSpPr>
        <p:spPr>
          <a:xfrm>
            <a:off x="4761433" y="2410690"/>
            <a:ext cx="2646510" cy="1475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68A2DF8-83B8-6395-2D19-C5BA70885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27" y="1122271"/>
            <a:ext cx="4052345" cy="40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8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97762A-7314-A795-4C5C-D3FC5418DC58}"/>
              </a:ext>
            </a:extLst>
          </p:cNvPr>
          <p:cNvSpPr txBox="1">
            <a:spLocks/>
          </p:cNvSpPr>
          <p:nvPr/>
        </p:nvSpPr>
        <p:spPr>
          <a:xfrm>
            <a:off x="498763" y="453458"/>
            <a:ext cx="11194474" cy="793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Montserrat SemiBold" pitchFamily="2" charset="77"/>
              </a:rPr>
              <a:t>Building Relationships with Media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E0FBF94-433C-C22F-B11D-667E4C74C764}"/>
              </a:ext>
            </a:extLst>
          </p:cNvPr>
          <p:cNvSpPr txBox="1">
            <a:spLocks/>
          </p:cNvSpPr>
          <p:nvPr/>
        </p:nvSpPr>
        <p:spPr>
          <a:xfrm>
            <a:off x="498763" y="1637715"/>
            <a:ext cx="7859791" cy="1167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Montserrat SemiBold" pitchFamily="2" charset="77"/>
              </a:rPr>
              <a:t>What do you know that everyone else should too?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3B4515-9340-3496-D035-3ED6866F0F43}"/>
              </a:ext>
            </a:extLst>
          </p:cNvPr>
          <p:cNvSpPr txBox="1">
            <a:spLocks/>
          </p:cNvSpPr>
          <p:nvPr/>
        </p:nvSpPr>
        <p:spPr>
          <a:xfrm>
            <a:off x="492391" y="2743199"/>
            <a:ext cx="6017136" cy="2963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When pitching a story idea, make sure your proposal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Local</a:t>
            </a:r>
            <a:endParaRPr lang="en-US" sz="2400" dirty="0">
              <a:solidFill>
                <a:schemeClr val="tx1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Timely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Unique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Personal/Relatable</a:t>
            </a:r>
            <a:endParaRPr lang="en-US" sz="2800" dirty="0">
              <a:solidFill>
                <a:schemeClr val="tx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6" name="Picture 2" descr="http://seattletimes.com/ABPub/2010/03/09/2011300419.jpg">
            <a:extLst>
              <a:ext uri="{FF2B5EF4-FFF2-40B4-BE49-F238E27FC236}">
                <a16:creationId xmlns:a16="http://schemas.microsoft.com/office/drawing/2014/main" id="{38AEDD5D-768B-919D-CFE4-E45F142E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247" y="1637715"/>
            <a:ext cx="3185990" cy="4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0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230979-4EA6-9153-5BCB-4E672408708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84018"/>
            <a:ext cx="1082732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2457C"/>
                </a:solidFill>
                <a:latin typeface="Montserrat SemiBold" pitchFamily="2" charset="77"/>
              </a:rPr>
              <a:t>Content – Message Management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5ACF486-B603-DD0A-803F-A765571DF3C4}"/>
              </a:ext>
            </a:extLst>
          </p:cNvPr>
          <p:cNvSpPr txBox="1">
            <a:spLocks noChangeArrowheads="1"/>
          </p:cNvSpPr>
          <p:nvPr/>
        </p:nvSpPr>
        <p:spPr>
          <a:xfrm>
            <a:off x="692725" y="1960418"/>
            <a:ext cx="10820401" cy="293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C00000"/>
              </a:buClr>
              <a:buSzPct val="99000"/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Localize story or issue</a:t>
            </a:r>
          </a:p>
          <a:p>
            <a:pPr marL="914400" lvl="1" indent="-457200">
              <a:buClr>
                <a:srgbClr val="C00000"/>
              </a:buClr>
              <a:buSzPct val="99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 to local people and how issue will affect them and local businesses</a:t>
            </a:r>
          </a:p>
          <a:p>
            <a:pPr marL="914400" lvl="1" indent="-457200">
              <a:buClr>
                <a:srgbClr val="C00000"/>
              </a:buClr>
              <a:buSzPct val="99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quotes from local people about the story</a:t>
            </a:r>
          </a:p>
          <a:p>
            <a:pPr marL="457200" indent="-457200">
              <a:buClr>
                <a:srgbClr val="C00000"/>
              </a:buClr>
              <a:buSzPct val="99000"/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Craft meaningful,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messages with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relevance to community</a:t>
            </a:r>
          </a:p>
          <a:p>
            <a:pPr marL="457200" indent="-457200">
              <a:buClr>
                <a:srgbClr val="C00000"/>
              </a:buClr>
              <a:buSzPct val="99000"/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Tell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it is relevant with facts/statistics and tangible examples</a:t>
            </a:r>
          </a:p>
        </p:txBody>
      </p:sp>
    </p:spTree>
    <p:extLst>
      <p:ext uri="{BB962C8B-B14F-4D97-AF65-F5344CB8AC3E}">
        <p14:creationId xmlns:p14="http://schemas.microsoft.com/office/powerpoint/2010/main" val="221303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E15D-ECCD-38EC-4CDE-D628C9B197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serrat" pitchFamily="2" charset="77"/>
              </a:rPr>
              <a:t>Value of Media Relations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C7C9C-198D-85B3-0870-F7C25F2794CE}"/>
              </a:ext>
            </a:extLst>
          </p:cNvPr>
          <p:cNvSpPr txBox="1"/>
          <p:nvPr/>
        </p:nvSpPr>
        <p:spPr>
          <a:xfrm>
            <a:off x="1003610" y="2185639"/>
            <a:ext cx="10350190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ontserrat SemiBold" pitchFamily="2" charset="77"/>
              </a:rPr>
              <a:t>What Can Media Outreach Do?</a:t>
            </a:r>
          </a:p>
          <a:p>
            <a:endParaRPr lang="en-US" dirty="0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Project a positive image about our industry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Generate understanding of role in healthcare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Educate public about insurance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Identify NABIP members as a source of information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Provide balanced commentary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Advance legislative agenda</a:t>
            </a:r>
          </a:p>
        </p:txBody>
      </p:sp>
    </p:spTree>
    <p:extLst>
      <p:ext uri="{BB962C8B-B14F-4D97-AF65-F5344CB8AC3E}">
        <p14:creationId xmlns:p14="http://schemas.microsoft.com/office/powerpoint/2010/main" val="398315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D49EB5-E44D-900C-4AC0-08B9F7B86E36}"/>
              </a:ext>
            </a:extLst>
          </p:cNvPr>
          <p:cNvSpPr txBox="1">
            <a:spLocks noChangeArrowheads="1"/>
          </p:cNvSpPr>
          <p:nvPr/>
        </p:nvSpPr>
        <p:spPr>
          <a:xfrm>
            <a:off x="304799" y="249383"/>
            <a:ext cx="11520055" cy="768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rPr>
              <a:t>When and How to Use the Tools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7A728D-35A4-AEF4-7D22-1B638B69B472}"/>
              </a:ext>
            </a:extLst>
          </p:cNvPr>
          <p:cNvSpPr txBox="1">
            <a:spLocks noChangeArrowheads="1"/>
          </p:cNvSpPr>
          <p:nvPr/>
        </p:nvSpPr>
        <p:spPr>
          <a:xfrm>
            <a:off x="810491" y="2202872"/>
            <a:ext cx="10744199" cy="31380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CFF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Montserrat SemiBold" pitchFamily="2" charset="77"/>
                <a:cs typeface="Arial" panose="020B0604020202020204" pitchFamily="34" charset="0"/>
              </a:rPr>
              <a:t>Media Advisory </a:t>
            </a: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- Announces an upcoming news event or offers a resource person to address a current “hot” issue</a:t>
            </a:r>
          </a:p>
          <a:p>
            <a:pPr marL="0" indent="0">
              <a:buClr>
                <a:srgbClr val="00CCFF"/>
              </a:buClr>
              <a:buFont typeface="Arial" panose="020B0604020202020204" pitchFamily="34" charset="0"/>
              <a:buNone/>
            </a:pPr>
            <a:endParaRPr lang="en-US" sz="1100" dirty="0">
              <a:latin typeface="Montserrat" pitchFamily="2" charset="77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Include an eye-catching “headline”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Distribute several days in advance of the news event 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Use a “Who, What, When, Where, Why” format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Bullet the main points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Provide contact information and date</a:t>
            </a:r>
          </a:p>
        </p:txBody>
      </p:sp>
    </p:spTree>
    <p:extLst>
      <p:ext uri="{BB962C8B-B14F-4D97-AF65-F5344CB8AC3E}">
        <p14:creationId xmlns:p14="http://schemas.microsoft.com/office/powerpoint/2010/main" val="3994281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F3A68B8-2DDA-2015-759C-EB10DACE2A3E}"/>
              </a:ext>
            </a:extLst>
          </p:cNvPr>
          <p:cNvSpPr txBox="1">
            <a:spLocks noChangeArrowheads="1"/>
          </p:cNvSpPr>
          <p:nvPr/>
        </p:nvSpPr>
        <p:spPr>
          <a:xfrm>
            <a:off x="763772" y="476693"/>
            <a:ext cx="1081685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22457C"/>
                </a:solidFill>
                <a:latin typeface="Montserrat SemiBold" pitchFamily="2" charset="77"/>
                <a:cs typeface="Arial" panose="020B0604020202020204" pitchFamily="34" charset="0"/>
              </a:rPr>
              <a:t>When and How to Use the Tools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4E42AE-E99A-915E-A25D-A32E8D865B23}"/>
              </a:ext>
            </a:extLst>
          </p:cNvPr>
          <p:cNvSpPr txBox="1">
            <a:spLocks noChangeArrowheads="1"/>
          </p:cNvSpPr>
          <p:nvPr/>
        </p:nvSpPr>
        <p:spPr>
          <a:xfrm>
            <a:off x="1041990" y="1793358"/>
            <a:ext cx="10462437" cy="3271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CCFF"/>
              </a:buClr>
            </a:pPr>
            <a:r>
              <a:rPr lang="en-US" sz="2800" b="1" dirty="0">
                <a:solidFill>
                  <a:srgbClr val="C00000"/>
                </a:solidFill>
                <a:latin typeface="Montserrat SemiBold" pitchFamily="2" charset="77"/>
                <a:cs typeface="Arial" panose="020B0604020202020204" pitchFamily="34" charset="0"/>
              </a:rPr>
              <a:t>Media Advisory 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- Announces an upcoming news event or offers a resource person to address a current “hot” issue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900" dirty="0">
              <a:latin typeface="Montserrat" pitchFamily="2" charset="77"/>
              <a:cs typeface="Arial" panose="020B0604020202020204" pitchFamily="34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Include an eye-catching “headline”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Distribute several days in advance of the news event 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Use a “Who, What, When, Where, Why” format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Bullet the main points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Provide contact information and date</a:t>
            </a:r>
          </a:p>
        </p:txBody>
      </p:sp>
    </p:spTree>
    <p:extLst>
      <p:ext uri="{BB962C8B-B14F-4D97-AF65-F5344CB8AC3E}">
        <p14:creationId xmlns:p14="http://schemas.microsoft.com/office/powerpoint/2010/main" val="277593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B1AEEA9-0D6E-DBC3-1C40-49CD98BC5F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6167" y="15594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CCFF"/>
              </a:buClr>
              <a:buNone/>
            </a:pPr>
            <a:r>
              <a:rPr lang="en-US" sz="2800" b="1" dirty="0">
                <a:solidFill>
                  <a:srgbClr val="C00000"/>
                </a:solidFill>
                <a:latin typeface="Montserrat Medium" pitchFamily="2" charset="77"/>
                <a:cs typeface="Arial" panose="020B0604020202020204" pitchFamily="34" charset="0"/>
              </a:rPr>
              <a:t>Letter to the Editor </a:t>
            </a:r>
            <a:r>
              <a:rPr lang="en-US" sz="2800" dirty="0">
                <a:cs typeface="Arial" panose="020B0604020202020204" pitchFamily="34" charset="0"/>
              </a:rPr>
              <a:t>- Responds to an article or editorial that has appeared in a publication</a:t>
            </a:r>
          </a:p>
          <a:p>
            <a:pPr marL="0" indent="0">
              <a:buClr>
                <a:srgbClr val="00CCFF"/>
              </a:buClr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Make certain it relates directly to the topic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Include name of article, date and page for reference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Be concise and brief (usually 100-200 words)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Share your unique perspective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Give examples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Close with your name, title and affiliation</a:t>
            </a:r>
          </a:p>
          <a:p>
            <a:pPr lvl="2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(Advance Chapter approval required if identified)</a:t>
            </a:r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993C6D1B-257D-220F-0E71-B8F37519E6A3}"/>
              </a:ext>
            </a:extLst>
          </p:cNvPr>
          <p:cNvSpPr txBox="1">
            <a:spLocks noChangeArrowheads="1"/>
          </p:cNvSpPr>
          <p:nvPr/>
        </p:nvSpPr>
        <p:spPr>
          <a:xfrm>
            <a:off x="620232" y="413819"/>
            <a:ext cx="1095153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Montserrat SemiBold" pitchFamily="2" charset="77"/>
              </a:rPr>
              <a:t>When and How to Use the Tools</a:t>
            </a:r>
          </a:p>
        </p:txBody>
      </p:sp>
    </p:spTree>
    <p:extLst>
      <p:ext uri="{BB962C8B-B14F-4D97-AF65-F5344CB8AC3E}">
        <p14:creationId xmlns:p14="http://schemas.microsoft.com/office/powerpoint/2010/main" val="382220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863B48-C1C7-A358-3FA6-1F772D18E578}"/>
              </a:ext>
            </a:extLst>
          </p:cNvPr>
          <p:cNvSpPr txBox="1"/>
          <p:nvPr/>
        </p:nvSpPr>
        <p:spPr>
          <a:xfrm>
            <a:off x="1623236" y="1905364"/>
            <a:ext cx="9948531" cy="3617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Clr>
                <a:srgbClr val="00CCFF"/>
              </a:buClr>
              <a:buNone/>
            </a:pPr>
            <a:r>
              <a:rPr lang="en-US" sz="2800" b="1" dirty="0">
                <a:solidFill>
                  <a:srgbClr val="C00000"/>
                </a:solidFill>
                <a:latin typeface="Montserrat SemiBold" pitchFamily="2" charset="77"/>
                <a:cs typeface="Arial" panose="020B0604020202020204" pitchFamily="34" charset="0"/>
              </a:rPr>
              <a:t>Op-Ed</a:t>
            </a:r>
            <a:r>
              <a:rPr lang="en-US" sz="2800" dirty="0">
                <a:solidFill>
                  <a:srgbClr val="C00000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- An “opinion piece” </a:t>
            </a:r>
            <a:r>
              <a:rPr lang="en-US" sz="2800" dirty="0">
                <a:solidFill>
                  <a:srgbClr val="C00000"/>
                </a:solidFill>
                <a:latin typeface="Montserrat" pitchFamily="2" charset="77"/>
                <a:cs typeface="Arial" panose="020B0604020202020204" pitchFamily="34" charset="0"/>
              </a:rPr>
              <a:t>submitted by 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an individual or on behalf of an organization </a:t>
            </a:r>
            <a:r>
              <a:rPr lang="en-US" sz="2800" dirty="0">
                <a:solidFill>
                  <a:srgbClr val="C00000"/>
                </a:solidFill>
                <a:latin typeface="Montserrat" pitchFamily="2" charset="77"/>
                <a:cs typeface="Arial" panose="020B0604020202020204" pitchFamily="34" charset="0"/>
              </a:rPr>
              <a:t>to a publication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rgbClr val="CCECFF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Placement can be </a:t>
            </a:r>
            <a:r>
              <a:rPr lang="en-US" sz="2800" dirty="0">
                <a:solidFill>
                  <a:srgbClr val="C00000"/>
                </a:solidFill>
                <a:latin typeface="Montserrat" pitchFamily="2" charset="77"/>
                <a:cs typeface="Arial" panose="020B0604020202020204" pitchFamily="34" charset="0"/>
              </a:rPr>
              <a:t>paid for 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or a publication may decide to publish on its own.</a:t>
            </a:r>
          </a:p>
          <a:p>
            <a:pPr marL="0" indent="0">
              <a:lnSpc>
                <a:spcPct val="90000"/>
              </a:lnSpc>
              <a:buClr>
                <a:srgbClr val="00CCFF"/>
              </a:buClr>
              <a:buNone/>
            </a:pPr>
            <a:endParaRPr lang="en-US" sz="2800" dirty="0">
              <a:latin typeface="Montserrat" pitchFamily="2" charset="77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Needs to be linked to a topical issue of interest.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Offers a unique perspective.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Is brief (usually 300-600 words).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Includes name of author and affiliation</a:t>
            </a:r>
            <a:r>
              <a:rPr lang="en-US" sz="2400" dirty="0">
                <a:solidFill>
                  <a:srgbClr val="CCECFF"/>
                </a:solidFill>
                <a:latin typeface="Montserrat" pitchFamily="2" charset="77"/>
                <a:cs typeface="Arial" panose="020B0604020202020204" pitchFamily="34" charset="0"/>
              </a:rPr>
              <a:t>.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5" name="Rectangle 1026">
            <a:extLst>
              <a:ext uri="{FF2B5EF4-FFF2-40B4-BE49-F238E27FC236}">
                <a16:creationId xmlns:a16="http://schemas.microsoft.com/office/drawing/2014/main" id="{D035F674-015A-9DA1-1114-F28CB01D434E}"/>
              </a:ext>
            </a:extLst>
          </p:cNvPr>
          <p:cNvSpPr txBox="1">
            <a:spLocks noChangeArrowheads="1"/>
          </p:cNvSpPr>
          <p:nvPr/>
        </p:nvSpPr>
        <p:spPr>
          <a:xfrm>
            <a:off x="620232" y="212651"/>
            <a:ext cx="1095153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2"/>
                </a:solidFill>
                <a:latin typeface="Montserrat SemiBold" pitchFamily="2" charset="77"/>
              </a:rPr>
              <a:t>When and How to Use the Tools</a:t>
            </a:r>
          </a:p>
        </p:txBody>
      </p:sp>
    </p:spTree>
    <p:extLst>
      <p:ext uri="{BB962C8B-B14F-4D97-AF65-F5344CB8AC3E}">
        <p14:creationId xmlns:p14="http://schemas.microsoft.com/office/powerpoint/2010/main" val="310066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12C4E1-D194-6B70-01A8-9C83ACD75B71}"/>
              </a:ext>
            </a:extLst>
          </p:cNvPr>
          <p:cNvSpPr txBox="1"/>
          <p:nvPr/>
        </p:nvSpPr>
        <p:spPr>
          <a:xfrm>
            <a:off x="361122" y="1072987"/>
            <a:ext cx="337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Medium" pitchFamily="2" charset="77"/>
              </a:rPr>
              <a:t>Chapter News</a:t>
            </a:r>
          </a:p>
        </p:txBody>
      </p:sp>
      <p:sp>
        <p:nvSpPr>
          <p:cNvPr id="12" name="Rectangle 2051">
            <a:extLst>
              <a:ext uri="{FF2B5EF4-FFF2-40B4-BE49-F238E27FC236}">
                <a16:creationId xmlns:a16="http://schemas.microsoft.com/office/drawing/2014/main" id="{CECE7D1E-24F5-B621-20DE-C27C63EA7ADE}"/>
              </a:ext>
            </a:extLst>
          </p:cNvPr>
          <p:cNvSpPr txBox="1">
            <a:spLocks noChangeArrowheads="1"/>
          </p:cNvSpPr>
          <p:nvPr/>
        </p:nvSpPr>
        <p:spPr>
          <a:xfrm>
            <a:off x="-72887" y="1757778"/>
            <a:ext cx="4146274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Legislative Activities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“Day on the Hill”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Meeting with Governor or Legislators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Awards, Member Professional Achievements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Charitable Activities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Speaking Engagements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Public Hearings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Client Feature Stories</a:t>
            </a:r>
          </a:p>
        </p:txBody>
      </p:sp>
      <p:sp>
        <p:nvSpPr>
          <p:cNvPr id="13" name="Rectangle 2050">
            <a:extLst>
              <a:ext uri="{FF2B5EF4-FFF2-40B4-BE49-F238E27FC236}">
                <a16:creationId xmlns:a16="http://schemas.microsoft.com/office/drawing/2014/main" id="{11CEF0DE-4FF5-E184-CB40-647FC18FEFC6}"/>
              </a:ext>
            </a:extLst>
          </p:cNvPr>
          <p:cNvSpPr txBox="1">
            <a:spLocks noChangeArrowheads="1"/>
          </p:cNvSpPr>
          <p:nvPr/>
        </p:nvSpPr>
        <p:spPr>
          <a:xfrm>
            <a:off x="1943100" y="267797"/>
            <a:ext cx="83058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Montserrat SemiBold" pitchFamily="2" charset="77"/>
              </a:rPr>
              <a:t>Opportunities For Visibility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C13F0-20DF-B234-11E0-A5C4B021E4E6}"/>
              </a:ext>
            </a:extLst>
          </p:cNvPr>
          <p:cNvSpPr txBox="1"/>
          <p:nvPr/>
        </p:nvSpPr>
        <p:spPr>
          <a:xfrm>
            <a:off x="4340915" y="1072987"/>
            <a:ext cx="337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Medium" pitchFamily="2" charset="77"/>
              </a:rPr>
              <a:t>Feature Material</a:t>
            </a:r>
          </a:p>
        </p:txBody>
      </p:sp>
      <p:sp>
        <p:nvSpPr>
          <p:cNvPr id="15" name="Rectangle 2051">
            <a:extLst>
              <a:ext uri="{FF2B5EF4-FFF2-40B4-BE49-F238E27FC236}">
                <a16:creationId xmlns:a16="http://schemas.microsoft.com/office/drawing/2014/main" id="{B5FAC612-1007-3A01-2EED-94FCFAF091B7}"/>
              </a:ext>
            </a:extLst>
          </p:cNvPr>
          <p:cNvSpPr txBox="1">
            <a:spLocks noChangeArrowheads="1"/>
          </p:cNvSpPr>
          <p:nvPr/>
        </p:nvSpPr>
        <p:spPr>
          <a:xfrm>
            <a:off x="3740426" y="1757778"/>
            <a:ext cx="4146274" cy="81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Consumer Tips or Advice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832129-E27B-1CD6-568B-4D23BAD2C6B3}"/>
              </a:ext>
            </a:extLst>
          </p:cNvPr>
          <p:cNvSpPr txBox="1"/>
          <p:nvPr/>
        </p:nvSpPr>
        <p:spPr>
          <a:xfrm>
            <a:off x="8320709" y="1072987"/>
            <a:ext cx="337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Medium" pitchFamily="2" charset="77"/>
              </a:rPr>
              <a:t>National News</a:t>
            </a:r>
          </a:p>
        </p:txBody>
      </p:sp>
      <p:sp>
        <p:nvSpPr>
          <p:cNvPr id="17" name="Rectangle 2051">
            <a:extLst>
              <a:ext uri="{FF2B5EF4-FFF2-40B4-BE49-F238E27FC236}">
                <a16:creationId xmlns:a16="http://schemas.microsoft.com/office/drawing/2014/main" id="{8F40D1B2-3299-65B7-EB49-A54AE39C8D5E}"/>
              </a:ext>
            </a:extLst>
          </p:cNvPr>
          <p:cNvSpPr txBox="1">
            <a:spLocks noChangeArrowheads="1"/>
          </p:cNvSpPr>
          <p:nvPr/>
        </p:nvSpPr>
        <p:spPr>
          <a:xfrm>
            <a:off x="7886700" y="1757778"/>
            <a:ext cx="41462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Reaction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Local Impact</a:t>
            </a:r>
          </a:p>
        </p:txBody>
      </p:sp>
    </p:spTree>
    <p:extLst>
      <p:ext uri="{BB962C8B-B14F-4D97-AF65-F5344CB8AC3E}">
        <p14:creationId xmlns:p14="http://schemas.microsoft.com/office/powerpoint/2010/main" val="3050457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83D7C7D-1D3B-E332-A337-D26235FD958E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80975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457C"/>
                </a:solidFill>
                <a:latin typeface="Montserrat SemiBold" pitchFamily="2" charset="77"/>
              </a:rPr>
              <a:t>Speakers Bureau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6E0124-2E77-0D76-7377-CB44E3ABEC78}"/>
              </a:ext>
            </a:extLst>
          </p:cNvPr>
          <p:cNvSpPr txBox="1">
            <a:spLocks noChangeArrowheads="1"/>
          </p:cNvSpPr>
          <p:nvPr/>
        </p:nvSpPr>
        <p:spPr>
          <a:xfrm>
            <a:off x="752769" y="1068046"/>
            <a:ext cx="10686462" cy="1280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The Speakers Bureau Database is comprised of NABIP members who are experts on important NABIP issues.</a:t>
            </a:r>
          </a:p>
          <a:p>
            <a:pPr>
              <a:buClr>
                <a:srgbClr val="C00000"/>
              </a:buClr>
            </a:pPr>
            <a:endParaRPr lang="en-US" sz="500" dirty="0"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n-US" sz="2400" dirty="0">
                <a:latin typeface="Montserrat" pitchFamily="2" charset="77"/>
              </a:rPr>
              <a:t>https://</a:t>
            </a:r>
            <a:r>
              <a:rPr lang="en-US" sz="2400" dirty="0" err="1">
                <a:latin typeface="Montserrat" pitchFamily="2" charset="77"/>
              </a:rPr>
              <a:t>nabip.org</a:t>
            </a:r>
            <a:r>
              <a:rPr lang="en-US" sz="2400" dirty="0">
                <a:latin typeface="Montserrat" pitchFamily="2" charset="77"/>
              </a:rPr>
              <a:t>/professional-development/speakers-bureau</a:t>
            </a:r>
          </a:p>
        </p:txBody>
      </p:sp>
      <p:pic>
        <p:nvPicPr>
          <p:cNvPr id="10" name="Picture 9" descr="A person speaking into a microphone&#10;&#10;Description automatically generated with low confidence">
            <a:extLst>
              <a:ext uri="{FF2B5EF4-FFF2-40B4-BE49-F238E27FC236}">
                <a16:creationId xmlns:a16="http://schemas.microsoft.com/office/drawing/2014/main" id="{6235A492-82ED-2682-3971-BDD355DF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41" y="2649231"/>
            <a:ext cx="7033663" cy="34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C93282-9462-BB0B-CE65-260CDD2EE6BE}"/>
              </a:ext>
            </a:extLst>
          </p:cNvPr>
          <p:cNvSpPr/>
          <p:nvPr/>
        </p:nvSpPr>
        <p:spPr>
          <a:xfrm>
            <a:off x="1333500" y="37796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Medium" pitchFamily="2" charset="77"/>
              </a:rPr>
              <a:t>Media Militia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F3E183-5B70-C56C-8466-4F1560C5E86F}"/>
              </a:ext>
            </a:extLst>
          </p:cNvPr>
          <p:cNvSpPr txBox="1">
            <a:spLocks/>
          </p:cNvSpPr>
          <p:nvPr/>
        </p:nvSpPr>
        <p:spPr bwMode="auto">
          <a:xfrm>
            <a:off x="5905500" y="2495550"/>
            <a:ext cx="5314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Clr>
                <a:srgbClr val="C00000"/>
              </a:buClr>
              <a:buSzPct val="60000"/>
            </a:pPr>
            <a:r>
              <a:rPr lang="en-US" dirty="0">
                <a:latin typeface="Montserrat" pitchFamily="2" charset="77"/>
              </a:rPr>
              <a:t>Speak with One Voice</a:t>
            </a:r>
            <a:r>
              <a:rPr lang="mr-IN" dirty="0">
                <a:latin typeface="Montserrat" pitchFamily="2" charset="77"/>
              </a:rPr>
              <a:t>…</a:t>
            </a:r>
            <a:r>
              <a:rPr lang="en-US" dirty="0">
                <a:latin typeface="Montserrat" pitchFamily="2" charset="77"/>
              </a:rPr>
              <a:t>Always!</a:t>
            </a:r>
          </a:p>
          <a:p>
            <a:pPr>
              <a:buClr>
                <a:srgbClr val="C00000"/>
              </a:buClr>
              <a:buSzPct val="60000"/>
            </a:pPr>
            <a:r>
              <a:rPr lang="en-US" dirty="0">
                <a:latin typeface="Montserrat" pitchFamily="2" charset="77"/>
              </a:rPr>
              <a:t>Be Proactive, Don’t Wait for a Phone Call</a:t>
            </a:r>
          </a:p>
          <a:p>
            <a:pPr>
              <a:buClr>
                <a:srgbClr val="C00000"/>
              </a:buClr>
              <a:buSzPct val="60000"/>
            </a:pPr>
            <a:r>
              <a:rPr lang="en-US" dirty="0">
                <a:latin typeface="Montserrat" pitchFamily="2" charset="77"/>
              </a:rPr>
              <a:t>Product Knowledge, Know the Issue</a:t>
            </a:r>
          </a:p>
          <a:p>
            <a:pPr algn="ctr">
              <a:buFont typeface="Wingdings" pitchFamily="2" charset="2"/>
              <a:buNone/>
            </a:pPr>
            <a:endParaRPr lang="en-US" sz="4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sz="4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sz="4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sz="4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bsolutvision-WYd_PkCa1BY-unsplash.jpg">
            <a:extLst>
              <a:ext uri="{FF2B5EF4-FFF2-40B4-BE49-F238E27FC236}">
                <a16:creationId xmlns:a16="http://schemas.microsoft.com/office/drawing/2014/main" id="{2998B7F2-A759-CF06-8FED-E98DEE18D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43" y="2876550"/>
            <a:ext cx="4076657" cy="2718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41057E-FAEC-44A8-0B64-E379A464DE8D}"/>
              </a:ext>
            </a:extLst>
          </p:cNvPr>
          <p:cNvSpPr txBox="1"/>
          <p:nvPr/>
        </p:nvSpPr>
        <p:spPr>
          <a:xfrm>
            <a:off x="1638300" y="211455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serrat Medium" pitchFamily="2" charset="77"/>
              </a:rPr>
              <a:t>Seasoned NABIP Spokespeople</a:t>
            </a:r>
          </a:p>
        </p:txBody>
      </p:sp>
    </p:spTree>
    <p:extLst>
      <p:ext uri="{BB962C8B-B14F-4D97-AF65-F5344CB8AC3E}">
        <p14:creationId xmlns:p14="http://schemas.microsoft.com/office/powerpoint/2010/main" val="3707592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950F-49FE-C5AB-D2F4-1B49BE7028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5026" y="410368"/>
            <a:ext cx="5015948" cy="1325563"/>
          </a:xfrm>
        </p:spPr>
        <p:txBody>
          <a:bodyPr/>
          <a:lstStyle/>
          <a:p>
            <a:r>
              <a:rPr lang="en-US" dirty="0">
                <a:latin typeface="Montserrat Medium" pitchFamily="2" charset="77"/>
              </a:rPr>
              <a:t>Social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A3CE3-68CF-A8B8-603F-4D826BA7F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5475"/>
            <a:ext cx="5181600" cy="41014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Twitter </a:t>
            </a:r>
            <a:r>
              <a:rPr lang="en-US" sz="2000" dirty="0"/>
              <a:t>– @</a:t>
            </a:r>
            <a:r>
              <a:rPr lang="en-US" sz="2000" dirty="0" err="1"/>
              <a:t>nabipsocial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Facebook</a:t>
            </a:r>
            <a:r>
              <a:rPr lang="en-US" sz="2000" dirty="0"/>
              <a:t> – National Association of Benefits and Insurance Professionals - NABIP</a:t>
            </a:r>
          </a:p>
          <a:p>
            <a:pPr marL="0" indent="0">
              <a:buNone/>
            </a:pPr>
            <a:r>
              <a:rPr lang="en-US" sz="2000" b="1" dirty="0"/>
              <a:t>LinkedIn</a:t>
            </a:r>
            <a:r>
              <a:rPr lang="en-US" sz="2000" dirty="0"/>
              <a:t> – NABIP</a:t>
            </a:r>
          </a:p>
          <a:p>
            <a:pPr marL="0" indent="0">
              <a:buNone/>
            </a:pPr>
            <a:r>
              <a:rPr lang="en-US" sz="2000" b="1" dirty="0"/>
              <a:t>Instagram</a:t>
            </a:r>
            <a:r>
              <a:rPr lang="en-US" sz="2000" dirty="0"/>
              <a:t> – </a:t>
            </a:r>
            <a:r>
              <a:rPr lang="en-US" sz="2000" dirty="0" err="1"/>
              <a:t>nabipsocial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42F92-25F4-3A32-AAC9-6C8E44E05380}"/>
              </a:ext>
            </a:extLst>
          </p:cNvPr>
          <p:cNvSpPr txBox="1"/>
          <p:nvPr/>
        </p:nvSpPr>
        <p:spPr>
          <a:xfrm>
            <a:off x="6172200" y="3887324"/>
            <a:ext cx="58740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tserrat Medium" pitchFamily="2" charset="77"/>
              </a:rPr>
              <a:t>Sample posts from social media campaigns: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" pitchFamily="2" charset="77"/>
              </a:rPr>
              <a:t>This week, hundreds of agents and brokers will attend #CapCon2025 to discuss ways to boost Americans' access to affordable health insurance that meets their needs. Follow along @</a:t>
            </a:r>
            <a:r>
              <a:rPr lang="en-US" sz="1800" dirty="0" err="1">
                <a:latin typeface="Montserrat" pitchFamily="2" charset="77"/>
              </a:rPr>
              <a:t>nabipsocial</a:t>
            </a:r>
            <a:r>
              <a:rPr lang="en-US" sz="1800" dirty="0">
                <a:latin typeface="Montserrat" pitchFamily="2" charset="77"/>
              </a:rPr>
              <a:t>! #NABIP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A277E-8F7D-5F0F-3FD8-284E1006AC1C}"/>
              </a:ext>
            </a:extLst>
          </p:cNvPr>
          <p:cNvSpPr txBox="1"/>
          <p:nvPr/>
        </p:nvSpPr>
        <p:spPr>
          <a:xfrm>
            <a:off x="6213613" y="56677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Arial"/>
              <a:buChar char="•"/>
            </a:pPr>
            <a:r>
              <a:rPr lang="en-US" sz="1800" dirty="0">
                <a:latin typeface="Montserrat" pitchFamily="2" charset="77"/>
              </a:rPr>
              <a:t>Follow @</a:t>
            </a:r>
            <a:r>
              <a:rPr lang="en-US" sz="1800" dirty="0" err="1">
                <a:latin typeface="Montserrat" pitchFamily="2" charset="77"/>
              </a:rPr>
              <a:t>nabipsocial</a:t>
            </a:r>
            <a:r>
              <a:rPr lang="en-US" sz="1800" dirty="0">
                <a:latin typeface="Montserrat" pitchFamily="2" charset="77"/>
              </a:rPr>
              <a:t> and #CapCon2025 for updates during this year's exciting event to advocate for #agents and #brokers!</a:t>
            </a:r>
          </a:p>
        </p:txBody>
      </p:sp>
      <p:pic>
        <p:nvPicPr>
          <p:cNvPr id="8" name="Picture 7" descr="A group of people standing in front of a white background&#10;&#10;AI-generated content may be incorrect.">
            <a:extLst>
              <a:ext uri="{FF2B5EF4-FFF2-40B4-BE49-F238E27FC236}">
                <a16:creationId xmlns:a16="http://schemas.microsoft.com/office/drawing/2014/main" id="{2AE4C9B8-64E1-FB7D-C51D-D173902C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65" y="525943"/>
            <a:ext cx="4285360" cy="53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8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D96D52-5BB3-B4C0-13A7-0F17172EB057}"/>
              </a:ext>
            </a:extLst>
          </p:cNvPr>
          <p:cNvSpPr txBox="1">
            <a:spLocks/>
          </p:cNvSpPr>
          <p:nvPr/>
        </p:nvSpPr>
        <p:spPr>
          <a:xfrm>
            <a:off x="2405270" y="1564861"/>
            <a:ext cx="7769171" cy="3125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defTabSz="914400">
              <a:spcBef>
                <a:spcPct val="20000"/>
              </a:spcBef>
              <a:buSzPct val="40000"/>
              <a:defRPr/>
            </a:pPr>
            <a:endParaRPr lang="en-US" sz="2400" dirty="0">
              <a:solidFill>
                <a:srgbClr val="001F58"/>
              </a:solidFill>
              <a:latin typeface="Trebuchet MS"/>
              <a:cs typeface="Trebuchet MS"/>
            </a:endParaRPr>
          </a:p>
          <a:p>
            <a:pPr lvl="1" defTabSz="914400">
              <a:spcBef>
                <a:spcPct val="20000"/>
              </a:spcBef>
              <a:buSzPct val="40000"/>
              <a:defRPr/>
            </a:pPr>
            <a:endParaRPr lang="en-US" sz="2400" dirty="0">
              <a:solidFill>
                <a:srgbClr val="001F58"/>
              </a:solidFill>
              <a:latin typeface="Trebuchet MS"/>
              <a:cs typeface="Trebuchet MS"/>
            </a:endParaRPr>
          </a:p>
          <a:p>
            <a:pPr marL="800100" lvl="1" indent="-342900" defTabSz="914400">
              <a:spcBef>
                <a:spcPct val="20000"/>
              </a:spcBef>
              <a:buSzPct val="65000"/>
              <a:buFont typeface="Wingdings" charset="2"/>
              <a:buChar char="§"/>
              <a:defRPr/>
            </a:pPr>
            <a:endParaRPr lang="en-US" sz="2400" dirty="0">
              <a:solidFill>
                <a:srgbClr val="001F58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04FD5FA-9F29-0078-E1A1-D3FB66841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19" y="5034482"/>
            <a:ext cx="1664268" cy="1037237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B6ADD506-DECE-2998-2D43-D79591010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7" y="1362198"/>
            <a:ext cx="3499427" cy="325133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34A87997-BFDC-B5A5-4B90-217088578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55" y="1973634"/>
            <a:ext cx="3452965" cy="471833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04A516B5-5960-7936-E757-9638512CA3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88" y="3746599"/>
            <a:ext cx="2292767" cy="623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C0878-367B-27A2-098F-2E16831778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9" y="3571920"/>
            <a:ext cx="2415080" cy="644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715E40-BD75-F22F-AAF0-B0EE4EDC13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94" y="4657415"/>
            <a:ext cx="2629085" cy="595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130D07-B3BD-0F8A-74C0-D22843E31F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9" y="4515744"/>
            <a:ext cx="2230040" cy="519061"/>
          </a:xfrm>
          <a:prstGeom prst="rect">
            <a:avLst/>
          </a:prstGeom>
        </p:spPr>
      </p:pic>
      <p:pic>
        <p:nvPicPr>
          <p:cNvPr id="12" name="Picture 11">
            <a:hlinkClick r:id="rId13"/>
            <a:extLst>
              <a:ext uri="{FF2B5EF4-FFF2-40B4-BE49-F238E27FC236}">
                <a16:creationId xmlns:a16="http://schemas.microsoft.com/office/drawing/2014/main" id="{1D31A430-6949-D8A2-51FC-500562AA8B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82" y="2592178"/>
            <a:ext cx="1798419" cy="393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20794E-EC31-FD0D-B548-C3BB819427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4" y="1089950"/>
            <a:ext cx="1201888" cy="1391253"/>
          </a:xfrm>
          <a:prstGeom prst="rect">
            <a:avLst/>
          </a:prstGeom>
        </p:spPr>
      </p:pic>
      <p:pic>
        <p:nvPicPr>
          <p:cNvPr id="14" name="Picture 13">
            <a:hlinkClick r:id="rId16"/>
            <a:extLst>
              <a:ext uri="{FF2B5EF4-FFF2-40B4-BE49-F238E27FC236}">
                <a16:creationId xmlns:a16="http://schemas.microsoft.com/office/drawing/2014/main" id="{FD5FEDB0-1221-0D50-65C3-BB72650AD8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4" y="2865700"/>
            <a:ext cx="2158103" cy="503557"/>
          </a:xfrm>
          <a:prstGeom prst="rect">
            <a:avLst/>
          </a:prstGeom>
        </p:spPr>
      </p:pic>
      <p:pic>
        <p:nvPicPr>
          <p:cNvPr id="15" name="Picture 14">
            <a:hlinkClick r:id="rId18"/>
            <a:extLst>
              <a:ext uri="{FF2B5EF4-FFF2-40B4-BE49-F238E27FC236}">
                <a16:creationId xmlns:a16="http://schemas.microsoft.com/office/drawing/2014/main" id="{DDB66356-94C0-A06B-B8BB-A2688C78C2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08" y="5433000"/>
            <a:ext cx="1942293" cy="7245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FDF27B-EB0B-DE31-98A3-200C4987E74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24" y="2794187"/>
            <a:ext cx="2504290" cy="8347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AB4F46-2EB1-8D15-F1F3-52B3112ADE7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01" y="1941903"/>
            <a:ext cx="5215416" cy="629447"/>
          </a:xfrm>
          <a:prstGeom prst="rect">
            <a:avLst/>
          </a:prstGeom>
        </p:spPr>
      </p:pic>
      <p:pic>
        <p:nvPicPr>
          <p:cNvPr id="18" name="Picture 17">
            <a:hlinkClick r:id="rId22"/>
            <a:extLst>
              <a:ext uri="{FF2B5EF4-FFF2-40B4-BE49-F238E27FC236}">
                <a16:creationId xmlns:a16="http://schemas.microsoft.com/office/drawing/2014/main" id="{0263CB64-5640-A8DE-C1E6-6DC2F98476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24" y="3826481"/>
            <a:ext cx="1687121" cy="645075"/>
          </a:xfrm>
          <a:prstGeom prst="rect">
            <a:avLst/>
          </a:prstGeom>
        </p:spPr>
      </p:pic>
      <p:pic>
        <p:nvPicPr>
          <p:cNvPr id="19" name="Picture 18">
            <a:hlinkClick r:id="rId24"/>
            <a:extLst>
              <a:ext uri="{FF2B5EF4-FFF2-40B4-BE49-F238E27FC236}">
                <a16:creationId xmlns:a16="http://schemas.microsoft.com/office/drawing/2014/main" id="{7365EC5E-C1BE-4943-7434-E537C3B3CA3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77" y="2676539"/>
            <a:ext cx="1645554" cy="1070060"/>
          </a:xfrm>
          <a:prstGeom prst="rect">
            <a:avLst/>
          </a:prstGeom>
        </p:spPr>
      </p:pic>
      <p:pic>
        <p:nvPicPr>
          <p:cNvPr id="20" name="Picture 19">
            <a:hlinkClick r:id="rId26"/>
            <a:extLst>
              <a:ext uri="{FF2B5EF4-FFF2-40B4-BE49-F238E27FC236}">
                <a16:creationId xmlns:a16="http://schemas.microsoft.com/office/drawing/2014/main" id="{835D9F7D-C3CB-7848-F7A3-6E6B1B5007D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63" y="4893438"/>
            <a:ext cx="1447728" cy="11689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8BFB06-6530-BF5C-A317-CBAA46035BA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93" y="4004086"/>
            <a:ext cx="2702280" cy="421556"/>
          </a:xfrm>
          <a:prstGeom prst="rect">
            <a:avLst/>
          </a:prstGeom>
        </p:spPr>
      </p:pic>
      <p:pic>
        <p:nvPicPr>
          <p:cNvPr id="22" name="Picture 21">
            <a:hlinkClick r:id="rId29"/>
            <a:extLst>
              <a:ext uri="{FF2B5EF4-FFF2-40B4-BE49-F238E27FC236}">
                <a16:creationId xmlns:a16="http://schemas.microsoft.com/office/drawing/2014/main" id="{09A6FA20-AE05-B63A-B2A8-EB7E3E084701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1340" r="-690" b="11993"/>
          <a:stretch/>
        </p:blipFill>
        <p:spPr>
          <a:xfrm>
            <a:off x="2655104" y="1263292"/>
            <a:ext cx="2594929" cy="586300"/>
          </a:xfrm>
          <a:prstGeom prst="rect">
            <a:avLst/>
          </a:prstGeom>
        </p:spPr>
      </p:pic>
      <p:pic>
        <p:nvPicPr>
          <p:cNvPr id="23" name="Picture 22">
            <a:hlinkClick r:id="rId31"/>
            <a:extLst>
              <a:ext uri="{FF2B5EF4-FFF2-40B4-BE49-F238E27FC236}">
                <a16:creationId xmlns:a16="http://schemas.microsoft.com/office/drawing/2014/main" id="{ADDCAD73-4B49-7F24-C6E2-3C808F4FA24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10" y="3129718"/>
            <a:ext cx="2523751" cy="4918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6B838F-00AB-C80B-2BC0-2BD8703D51C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98" y="5319046"/>
            <a:ext cx="2470348" cy="5725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A66674-F748-128D-E740-7607FB280D1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51" y="4441002"/>
            <a:ext cx="2313593" cy="459959"/>
          </a:xfrm>
          <a:prstGeom prst="rect">
            <a:avLst/>
          </a:prstGeom>
        </p:spPr>
      </p:pic>
      <p:pic>
        <p:nvPicPr>
          <p:cNvPr id="26" name="Picture 25">
            <a:hlinkClick r:id="rId35"/>
            <a:extLst>
              <a:ext uri="{FF2B5EF4-FFF2-40B4-BE49-F238E27FC236}">
                <a16:creationId xmlns:a16="http://schemas.microsoft.com/office/drawing/2014/main" id="{18DB742E-9ACF-BACC-0580-BF17A47B9FD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34" y="1311563"/>
            <a:ext cx="2153986" cy="4740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67E63C3-8EF1-6D27-2896-C5F29C17ED63}"/>
              </a:ext>
            </a:extLst>
          </p:cNvPr>
          <p:cNvSpPr txBox="1"/>
          <p:nvPr/>
        </p:nvSpPr>
        <p:spPr>
          <a:xfrm>
            <a:off x="894522" y="318052"/>
            <a:ext cx="9921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Montserrat Medium" pitchFamily="2" charset="77"/>
              </a:rPr>
              <a:t>Health Industry Heavyweight</a:t>
            </a:r>
          </a:p>
        </p:txBody>
      </p:sp>
    </p:spTree>
    <p:extLst>
      <p:ext uri="{BB962C8B-B14F-4D97-AF65-F5344CB8AC3E}">
        <p14:creationId xmlns:p14="http://schemas.microsoft.com/office/powerpoint/2010/main" val="614707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Montserrat Medium" pitchFamily="2" charset="77"/>
              </a:rPr>
              <a:t>Media Relations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121"/>
            <a:ext cx="10515600" cy="40573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Winners will be selected for their outstanding media relations activities at the chapter level.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Media Relations committee in place</a:t>
            </a:r>
          </a:p>
          <a:p>
            <a:r>
              <a:rPr lang="en-US" sz="2800" dirty="0">
                <a:cs typeface="Arial" panose="020B0604020202020204" pitchFamily="34" charset="0"/>
              </a:rPr>
              <a:t>Press list of local media contacts</a:t>
            </a:r>
          </a:p>
          <a:p>
            <a:r>
              <a:rPr lang="en-US" sz="2800" dirty="0">
                <a:cs typeface="Arial" panose="020B0604020202020204" pitchFamily="34" charset="0"/>
              </a:rPr>
              <a:t>Sending press releases</a:t>
            </a:r>
          </a:p>
          <a:p>
            <a:r>
              <a:rPr lang="en-US" sz="2800" dirty="0">
                <a:cs typeface="Arial" panose="020B0604020202020204" pitchFamily="34" charset="0"/>
              </a:rPr>
              <a:t>Publication of Op-Eds and other editorials</a:t>
            </a:r>
          </a:p>
          <a:p>
            <a:r>
              <a:rPr lang="en-US" sz="2800" dirty="0">
                <a:cs typeface="Arial" panose="020B0604020202020204" pitchFamily="34" charset="0"/>
              </a:rPr>
              <a:t>Prints and broadcast press hits</a:t>
            </a:r>
          </a:p>
          <a:p>
            <a:r>
              <a:rPr lang="en-US" sz="2800" dirty="0">
                <a:cs typeface="Arial" panose="020B0604020202020204" pitchFamily="34" charset="0"/>
              </a:rPr>
              <a:t>Keeping NABIP informed on press exposure</a:t>
            </a:r>
          </a:p>
          <a:p>
            <a:r>
              <a:rPr lang="en-US" sz="2800" dirty="0">
                <a:cs typeface="Arial" panose="020B0604020202020204" pitchFamily="34" charset="0"/>
              </a:rPr>
              <a:t>Attend “Working with the Media” webinars</a:t>
            </a:r>
          </a:p>
          <a:p>
            <a:r>
              <a:rPr lang="en-US" sz="2800" dirty="0">
                <a:cs typeface="Arial" panose="020B0604020202020204" pitchFamily="34" charset="0"/>
              </a:rPr>
              <a:t>Social Media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0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B06E7F-B74E-1D15-C9F5-2ED482A7BEB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31381"/>
            <a:ext cx="93726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2457C"/>
                </a:solidFill>
                <a:latin typeface="Montserrat SemiBold" pitchFamily="2" charset="77"/>
                <a:cs typeface="Arial" panose="020B0604020202020204" pitchFamily="34" charset="0"/>
              </a:rPr>
              <a:t>Media Relations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2DFF6-4037-FC80-E6C3-1D890F8AB12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619693"/>
            <a:ext cx="11201400" cy="337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en-US" b="1" dirty="0">
                <a:latin typeface="Montserrat SemiBold" pitchFamily="2" charset="77"/>
                <a:cs typeface="Arial"/>
              </a:rPr>
              <a:t>Now that I’m a new media chair what do I do??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400" dirty="0">
                <a:cs typeface="Arial" panose="020B0604020202020204" pitchFamily="34" charset="0"/>
              </a:rPr>
              <a:t>First and foremost…</a:t>
            </a:r>
            <a:r>
              <a:rPr lang="en-US" sz="2400" b="1" dirty="0">
                <a:latin typeface="Montserrat SemiBold" pitchFamily="2" charset="77"/>
                <a:cs typeface="Arial" panose="020B0604020202020204" pitchFamily="34" charset="0"/>
              </a:rPr>
              <a:t>don’t panic!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400" b="1" dirty="0">
                <a:latin typeface="Montserrat SemiBold" pitchFamily="2" charset="77"/>
                <a:cs typeface="Arial" panose="020B0604020202020204" pitchFamily="34" charset="0"/>
              </a:rPr>
              <a:t>Media Tools </a:t>
            </a:r>
            <a:r>
              <a:rPr lang="en-US" sz="2400" dirty="0">
                <a:cs typeface="Arial" panose="020B0604020202020204" pitchFamily="34" charset="0"/>
              </a:rPr>
              <a:t>section of the NABIP website will be your new best friend.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400" dirty="0">
                <a:cs typeface="Arial" panose="020B0604020202020204" pitchFamily="34" charset="0"/>
              </a:rPr>
              <a:t>Specific </a:t>
            </a:r>
            <a:r>
              <a:rPr lang="en-US" sz="2400" b="1" dirty="0">
                <a:latin typeface="Montserrat SemiBold" pitchFamily="2" charset="77"/>
                <a:cs typeface="Arial" panose="020B0604020202020204" pitchFamily="34" charset="0"/>
              </a:rPr>
              <a:t>job descriptions </a:t>
            </a:r>
            <a:r>
              <a:rPr lang="en-US" sz="2400" dirty="0">
                <a:cs typeface="Arial" panose="020B0604020202020204" pitchFamily="34" charset="0"/>
              </a:rPr>
              <a:t>for each type of media chair.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400" dirty="0">
                <a:cs typeface="Arial" panose="020B0604020202020204" pitchFamily="34" charset="0"/>
              </a:rPr>
              <a:t>Tools and </a:t>
            </a:r>
            <a:r>
              <a:rPr lang="en-US" sz="2400" b="1" dirty="0">
                <a:latin typeface="Montserrat SemiBold" pitchFamily="2" charset="77"/>
                <a:cs typeface="Arial" panose="020B0604020202020204" pitchFamily="34" charset="0"/>
              </a:rPr>
              <a:t>guidebooks</a:t>
            </a:r>
            <a:r>
              <a:rPr lang="en-US" sz="2400" dirty="0">
                <a:cs typeface="Arial" panose="020B0604020202020204" pitchFamily="34" charset="0"/>
              </a:rPr>
              <a:t> to help you do your job.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400" dirty="0">
                <a:cs typeface="Arial" panose="020B0604020202020204" pitchFamily="34" charset="0"/>
              </a:rPr>
              <a:t>Conduct “Working with the Media” webinars.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87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E15D-ECCD-38EC-4CDE-D628C9B197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ontserrat Medium" pitchFamily="2" charset="77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C7C9C-198D-85B3-0870-F7C25F2794CE}"/>
              </a:ext>
            </a:extLst>
          </p:cNvPr>
          <p:cNvSpPr txBox="1"/>
          <p:nvPr/>
        </p:nvSpPr>
        <p:spPr>
          <a:xfrm>
            <a:off x="2873270" y="2397948"/>
            <a:ext cx="64454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Montserrat Medium" pitchFamily="2" charset="77"/>
              </a:rPr>
              <a:t>Kelly </a:t>
            </a:r>
            <a:r>
              <a:rPr lang="en-US" sz="3200" dirty="0" err="1">
                <a:latin typeface="Montserrat Medium" pitchFamily="2" charset="77"/>
              </a:rPr>
              <a:t>Loussedes</a:t>
            </a:r>
            <a:endParaRPr lang="en-US" sz="3200" dirty="0">
              <a:latin typeface="Montserrat Medium" pitchFamily="2" charset="77"/>
            </a:endParaRPr>
          </a:p>
          <a:p>
            <a:pPr marL="0" indent="0">
              <a:buNone/>
            </a:pPr>
            <a:r>
              <a:rPr lang="en-US" sz="3200" dirty="0">
                <a:latin typeface="Montserrat Medium" pitchFamily="2" charset="77"/>
              </a:rPr>
              <a:t>SVP of Public Relations</a:t>
            </a:r>
          </a:p>
          <a:p>
            <a:pPr marL="0" indent="0">
              <a:buNone/>
            </a:pPr>
            <a:r>
              <a:rPr lang="en-US" sz="3200" dirty="0">
                <a:latin typeface="Montserrat Medium" pitchFamily="2" charset="77"/>
              </a:rPr>
              <a:t>202-595-3074</a:t>
            </a:r>
          </a:p>
          <a:p>
            <a:pPr marL="0" indent="0">
              <a:buNone/>
            </a:pPr>
            <a:r>
              <a:rPr lang="en-US" sz="3200" dirty="0" err="1">
                <a:latin typeface="Montserrat Medium" pitchFamily="2" charset="77"/>
              </a:rPr>
              <a:t>kloussedes@nabip.org</a:t>
            </a:r>
            <a:endParaRPr lang="en-US" sz="3200" dirty="0"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702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DD8C2E4-D800-43E4-6BD4-099CF2913E1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10116"/>
            <a:ext cx="10776098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Montserrat SemiBold" pitchFamily="2" charset="77"/>
                <a:cs typeface="Arial" panose="020B0604020202020204" pitchFamily="34" charset="0"/>
              </a:rPr>
              <a:t>Media Relations Chair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ACC3F1-5037-198C-695C-92372176302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95400"/>
            <a:ext cx="1024447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The Media Relations Chair coordinates media activity within the chapter. The Media Relations Chair does NOT need to be a “spokesperson” but does need to coordinate the communication between the “spokesperson” and media.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endParaRPr lang="en-US" sz="2400" dirty="0"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Identify media outlets and reporters in the area using local, state and NABIP resources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Identify MR spokespersons on specific issues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Monitor media outlets daily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Establish relationships with local reporters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Respond to media requests for information and interviews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Prepare and submit press releases, media advisories, and editorials with the approval of your local and state leaders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3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CD2480E-A4CB-EA83-8691-2064845757C8}"/>
              </a:ext>
            </a:extLst>
          </p:cNvPr>
          <p:cNvSpPr txBox="1">
            <a:spLocks noChangeArrowheads="1"/>
          </p:cNvSpPr>
          <p:nvPr/>
        </p:nvSpPr>
        <p:spPr>
          <a:xfrm>
            <a:off x="558210" y="2092841"/>
            <a:ext cx="4162646" cy="2117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2"/>
                </a:solidFill>
                <a:latin typeface="Montserrat SemiBold" pitchFamily="2" charset="77"/>
                <a:cs typeface="Arial" panose="020B0604020202020204" pitchFamily="34" charset="0"/>
              </a:rPr>
              <a:t>Media </a:t>
            </a:r>
          </a:p>
          <a:p>
            <a:r>
              <a:rPr lang="en-US" sz="4800" b="1" dirty="0">
                <a:solidFill>
                  <a:schemeClr val="bg2"/>
                </a:solidFill>
                <a:latin typeface="Montserrat SemiBold" pitchFamily="2" charset="77"/>
                <a:cs typeface="Arial" panose="020B0604020202020204" pitchFamily="34" charset="0"/>
              </a:rPr>
              <a:t>Relations </a:t>
            </a:r>
          </a:p>
          <a:p>
            <a:r>
              <a:rPr lang="en-US" sz="4800" b="1" dirty="0">
                <a:solidFill>
                  <a:schemeClr val="bg2"/>
                </a:solidFill>
                <a:latin typeface="Montserrat SemiBold" pitchFamily="2" charset="77"/>
                <a:cs typeface="Arial" panose="020B0604020202020204" pitchFamily="34" charset="0"/>
              </a:rPr>
              <a:t>Roles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1B4046-DE13-A25F-4FD3-D1A8D8342808}"/>
              </a:ext>
            </a:extLst>
          </p:cNvPr>
          <p:cNvSpPr txBox="1">
            <a:spLocks noChangeArrowheads="1"/>
          </p:cNvSpPr>
          <p:nvPr/>
        </p:nvSpPr>
        <p:spPr>
          <a:xfrm>
            <a:off x="6512442" y="2153092"/>
            <a:ext cx="5310963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Media Coordinator/Media Chair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Media Spokesperson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Media “Journalist”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4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B52A49-B4DC-4903-3015-C60AB5D5D444}"/>
              </a:ext>
            </a:extLst>
          </p:cNvPr>
          <p:cNvSpPr txBox="1">
            <a:spLocks noChangeArrowheads="1"/>
          </p:cNvSpPr>
          <p:nvPr/>
        </p:nvSpPr>
        <p:spPr>
          <a:xfrm>
            <a:off x="855921" y="373912"/>
            <a:ext cx="777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rPr>
              <a:t>Media Spokesperson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DCB8B1-D4A2-BEEC-E062-F6A09E71719C}"/>
              </a:ext>
            </a:extLst>
          </p:cNvPr>
          <p:cNvSpPr txBox="1">
            <a:spLocks noChangeArrowheads="1"/>
          </p:cNvSpPr>
          <p:nvPr/>
        </p:nvSpPr>
        <p:spPr>
          <a:xfrm>
            <a:off x="590993" y="1908544"/>
            <a:ext cx="11010014" cy="3811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The Media Spokesperson needs broad general knowledge of our issues and typically is the “go-to” person for broadcast media outlets.</a:t>
            </a:r>
          </a:p>
          <a:p>
            <a:pPr>
              <a:buFont typeface="Wingdings" pitchFamily="2" charset="2"/>
              <a:buNone/>
            </a:pPr>
            <a:endParaRPr lang="en-US" sz="900" dirty="0">
              <a:latin typeface="Montserrat" pitchFamily="2" charset="77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Identify yourself as a local or state media spokesperson 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“Speak With One Voice”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Establish relationships with local media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Respond to reporter requests for information and interviews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Respond to MR Chair/Coordinator requests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535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238B68-A7ED-79D5-A3A9-F91C9D387CC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65051"/>
            <a:ext cx="1020194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Montserrat SemiBold" pitchFamily="2" charset="77"/>
                <a:cs typeface="Arial" panose="020B0604020202020204" pitchFamily="34" charset="0"/>
              </a:rPr>
              <a:t>Media Relations “Journalist”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69B52-593C-0460-6D84-FBF8EE51D00D}"/>
              </a:ext>
            </a:extLst>
          </p:cNvPr>
          <p:cNvSpPr txBox="1">
            <a:spLocks noChangeArrowheads="1"/>
          </p:cNvSpPr>
          <p:nvPr/>
        </p:nvSpPr>
        <p:spPr>
          <a:xfrm>
            <a:off x="568842" y="1600200"/>
            <a:ext cx="10435856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  <a:cs typeface="Arial" panose="020B0604020202020204" pitchFamily="34" charset="0"/>
              </a:rPr>
              <a:t>	</a:t>
            </a:r>
            <a:r>
              <a:rPr lang="en-US" dirty="0">
                <a:cs typeface="Arial" panose="020B0604020202020204" pitchFamily="34" charset="0"/>
              </a:rPr>
              <a:t>A member with expertise in a specific area, willing to write and submit Editorials and serve as a resource for the Media Chair.  </a:t>
            </a:r>
          </a:p>
          <a:p>
            <a:pPr>
              <a:buFont typeface="Wingdings" pitchFamily="2" charset="2"/>
              <a:buNone/>
            </a:pPr>
            <a:endParaRPr lang="en-US" sz="1100" dirty="0"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000" dirty="0">
                <a:cs typeface="Arial" panose="020B0604020202020204" pitchFamily="34" charset="0"/>
              </a:rPr>
              <a:t>Identify yourself as a local, state or NABIP Media Journalist, and about which topics you can write about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Arial" panose="020B0604020202020204" pitchFamily="34" charset="0"/>
              </a:rPr>
              <a:t>Utilize NABIP’s MR tools and resources to help draft articles and Op-Ed pieces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Arial" panose="020B0604020202020204" pitchFamily="34" charset="0"/>
              </a:rPr>
              <a:t>Coordinate with Media Spokesperson, MR Coordinator and NABIP staff to “Speak With One Voice”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Arial" panose="020B0604020202020204" pitchFamily="34" charset="0"/>
              </a:rPr>
              <a:t>Forward articles to local and state awards chairs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676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F518290-1899-F343-E4FA-0E70F1E9BBA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55428"/>
            <a:ext cx="94789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Montserrat SemiBold" pitchFamily="2" charset="77"/>
                <a:cs typeface="Arial" panose="020B0604020202020204" pitchFamily="34" charset="0"/>
              </a:rPr>
              <a:t>NABIP Media Relations Tools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249FBE7-8E82-72AD-A765-A2F9E41E602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598428"/>
            <a:ext cx="9734107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800" b="1" dirty="0">
                <a:latin typeface="Montserrat SemiBold" pitchFamily="2" charset="77"/>
                <a:cs typeface="Arial" panose="020B0604020202020204" pitchFamily="34" charset="0"/>
              </a:rPr>
              <a:t>Media Relations Tools on Website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Montserrat" pitchFamily="2" charset="77"/>
              <a:cs typeface="Arial" panose="020B0604020202020204" pitchFamily="34" charset="0"/>
            </a:endParaRP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Multiple media guidebooks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Press release templates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List of canned editorials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PowerPoint presentations on media relations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FREE ads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FREE radio PSAs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Talking Points/Sound Bytes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Montserrat SemiBold" pitchFamily="2" charset="77"/>
                <a:cs typeface="Arial" panose="020B0604020202020204" pitchFamily="34" charset="0"/>
              </a:rPr>
              <a:t>So much more … !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endParaRPr lang="en-US" sz="2600" b="1" dirty="0"/>
          </a:p>
          <a:p>
            <a:pPr lvl="1"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endParaRPr lang="en-US" sz="2000" dirty="0">
              <a:solidFill>
                <a:srgbClr val="CCECFF"/>
              </a:solidFill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168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EC7EF7-3352-9219-B17B-8AD5BC349563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233030"/>
            <a:ext cx="1022320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rPr>
              <a:t>Media Relations Guidebooks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2D970-9AFE-65D1-B689-13713E54EF56}"/>
              </a:ext>
            </a:extLst>
          </p:cNvPr>
          <p:cNvSpPr txBox="1">
            <a:spLocks noChangeArrowheads="1"/>
          </p:cNvSpPr>
          <p:nvPr/>
        </p:nvSpPr>
        <p:spPr>
          <a:xfrm>
            <a:off x="1196162" y="2002465"/>
            <a:ext cx="8734647" cy="34626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“How To” Media Guide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Health Insurance Awareness Week Guide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Guide to Buying Media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Guide to Planning a Press Conference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Social Media Guide 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Branding Booklet</a:t>
            </a:r>
            <a:endParaRPr lang="en-US" dirty="0">
              <a:latin typeface="Montserrat" pitchFamily="2" charset="77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9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8AE5FAB35C943ABF56F5FD20C04E5" ma:contentTypeVersion="15" ma:contentTypeDescription="Create a new document." ma:contentTypeScope="" ma:versionID="a956e4c7bf75379abc88c1d0f832ea12">
  <xsd:schema xmlns:xsd="http://www.w3.org/2001/XMLSchema" xmlns:xs="http://www.w3.org/2001/XMLSchema" xmlns:p="http://schemas.microsoft.com/office/2006/metadata/properties" xmlns:ns2="5e9407b1-4f2f-4913-9928-7e4154caf9fe" xmlns:ns3="5f7fda24-0605-4d81-9dda-a669073443c2" targetNamespace="http://schemas.microsoft.com/office/2006/metadata/properties" ma:root="true" ma:fieldsID="fabc4dac0b6f3cd7338a1394a3643e11" ns2:_="" ns3:_="">
    <xsd:import namespace="5e9407b1-4f2f-4913-9928-7e4154caf9fe"/>
    <xsd:import namespace="5f7fda24-0605-4d81-9dda-a66907344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407b1-4f2f-4913-9928-7e4154caf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bb1142d-6678-4594-841a-c7ad77c287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da24-0605-4d81-9dda-a66907344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6665bf-0c2e-49ab-b25d-ccf60880cf5b}" ma:internalName="TaxCatchAll" ma:showField="CatchAllData" ma:web="5f7fda24-0605-4d81-9dda-a66907344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7fda24-0605-4d81-9dda-a669073443c2" xsi:nil="true"/>
    <lcf76f155ced4ddcb4097134ff3c332f xmlns="5e9407b1-4f2f-4913-9928-7e4154caf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316816-7BA4-4684-ACDB-BF063FB791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FF09-60E8-4B84-8D04-52E6E61908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407b1-4f2f-4913-9928-7e4154caf9fe"/>
    <ds:schemaRef ds:uri="5f7fda24-0605-4d81-9dda-a66907344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136AD5-1DC2-43F0-ABDC-91BD3E1B4C70}">
  <ds:schemaRefs>
    <ds:schemaRef ds:uri="http://schemas.microsoft.com/office/2006/metadata/properties"/>
    <ds:schemaRef ds:uri="http://schemas.microsoft.com/office/infopath/2007/PartnerControls"/>
    <ds:schemaRef ds:uri="1e7485c0-c4f5-41be-8f18-0c0d36c3581f"/>
    <ds:schemaRef ds:uri="1f2a9275-70c3-4094-82a3-1f3377ad7138"/>
    <ds:schemaRef ds:uri="5f7fda24-0605-4d81-9dda-a669073443c2"/>
    <ds:schemaRef ds:uri="5e9407b1-4f2f-4913-9928-7e4154caf9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1423</Words>
  <Application>Microsoft Macintosh PowerPoint</Application>
  <PresentationFormat>Widescreen</PresentationFormat>
  <Paragraphs>230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Montserrat</vt:lpstr>
      <vt:lpstr>Montserrat Medium</vt:lpstr>
      <vt:lpstr>Montserrat SemiBold</vt:lpstr>
      <vt:lpstr>Trebuchet MS</vt:lpstr>
      <vt:lpstr>Wingdings</vt:lpstr>
      <vt:lpstr>Office Theme</vt:lpstr>
      <vt:lpstr>Working with the Media</vt:lpstr>
      <vt:lpstr>Value of Media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Media</vt:lpstr>
      <vt:lpstr>PowerPoint Presentation</vt:lpstr>
      <vt:lpstr>Media Relations Award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Loussedes</dc:creator>
  <cp:lastModifiedBy>Alexandra Bishop</cp:lastModifiedBy>
  <cp:revision>9</cp:revision>
  <dcterms:created xsi:type="dcterms:W3CDTF">2022-08-18T14:19:49Z</dcterms:created>
  <dcterms:modified xsi:type="dcterms:W3CDTF">2025-02-21T16:44:16Z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0x0101001938AE5FAB35C943ABF56F5FD20C04E5</vt:lpwstr>
  </property>
  <property fmtid="{D5CDD505-2E9C-101B-9397-08002B2CF9AE}" pid="3" name="MediaServiceImageTags">
    <vt:lpwstr/>
  </property>
</Properties>
</file>