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3813175" cy="3173413"/>
  <p:notesSz cx="11430000" cy="5981700"/>
  <p:defaultTextStyle>
    <a:defPPr>
      <a:defRPr lang="en-US"/>
    </a:defPPr>
    <a:lvl1pPr marL="0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83377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66754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50130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733507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916884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100261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283638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467015" algn="l" defTabSz="18337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5">
          <p15:clr>
            <a:srgbClr val="A4A3A4"/>
          </p15:clr>
        </p15:guide>
        <p15:guide id="2" pos="-2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67D"/>
    <a:srgbClr val="009B95"/>
    <a:srgbClr val="24477E"/>
    <a:srgbClr val="A51D42"/>
    <a:srgbClr val="00539A"/>
    <a:srgbClr val="03529A"/>
    <a:srgbClr val="C4122E"/>
    <a:srgbClr val="005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12"/>
    <p:restoredTop sz="94694"/>
  </p:normalViewPr>
  <p:slideViewPr>
    <p:cSldViewPr>
      <p:cViewPr varScale="1">
        <p:scale>
          <a:sx n="143" d="100"/>
          <a:sy n="143" d="100"/>
        </p:scale>
        <p:origin x="2040" y="120"/>
      </p:cViewPr>
      <p:guideLst>
        <p:guide orient="horz" pos="1995"/>
        <p:guide pos="-2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5988" y="983759"/>
            <a:ext cx="324119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71976" y="1777112"/>
            <a:ext cx="266922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96480" y="2951275"/>
            <a:ext cx="1220216" cy="1586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0659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745486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3988" y="183274"/>
            <a:ext cx="2805199" cy="47837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1477" y="795760"/>
            <a:ext cx="3470221" cy="2064402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96480" y="2951275"/>
            <a:ext cx="1220216" cy="1586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0659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745486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3988" y="183274"/>
            <a:ext cx="2805199" cy="47837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0659" y="729886"/>
            <a:ext cx="16587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963786" y="729886"/>
            <a:ext cx="16587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296480" y="2951275"/>
            <a:ext cx="1220216" cy="1586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190659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2745486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3988" y="183274"/>
            <a:ext cx="2805199" cy="47837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296480" y="2951275"/>
            <a:ext cx="1220216" cy="1586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190659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2745486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296480" y="2951275"/>
            <a:ext cx="1220216" cy="1586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190659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2745486" y="2951275"/>
            <a:ext cx="877030" cy="15867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83377">
        <a:defRPr>
          <a:latin typeface="+mn-lt"/>
          <a:ea typeface="+mn-ea"/>
          <a:cs typeface="+mn-cs"/>
        </a:defRPr>
      </a:lvl2pPr>
      <a:lvl3pPr marL="366754">
        <a:defRPr>
          <a:latin typeface="+mn-lt"/>
          <a:ea typeface="+mn-ea"/>
          <a:cs typeface="+mn-cs"/>
        </a:defRPr>
      </a:lvl3pPr>
      <a:lvl4pPr marL="550130">
        <a:defRPr>
          <a:latin typeface="+mn-lt"/>
          <a:ea typeface="+mn-ea"/>
          <a:cs typeface="+mn-cs"/>
        </a:defRPr>
      </a:lvl4pPr>
      <a:lvl5pPr marL="733507">
        <a:defRPr>
          <a:latin typeface="+mn-lt"/>
          <a:ea typeface="+mn-ea"/>
          <a:cs typeface="+mn-cs"/>
        </a:defRPr>
      </a:lvl5pPr>
      <a:lvl6pPr marL="916884">
        <a:defRPr>
          <a:latin typeface="+mn-lt"/>
          <a:ea typeface="+mn-ea"/>
          <a:cs typeface="+mn-cs"/>
        </a:defRPr>
      </a:lvl6pPr>
      <a:lvl7pPr marL="1100261">
        <a:defRPr>
          <a:latin typeface="+mn-lt"/>
          <a:ea typeface="+mn-ea"/>
          <a:cs typeface="+mn-cs"/>
        </a:defRPr>
      </a:lvl7pPr>
      <a:lvl8pPr marL="1283638">
        <a:defRPr>
          <a:latin typeface="+mn-lt"/>
          <a:ea typeface="+mn-ea"/>
          <a:cs typeface="+mn-cs"/>
        </a:defRPr>
      </a:lvl8pPr>
      <a:lvl9pPr marL="146701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83377">
        <a:defRPr>
          <a:latin typeface="+mn-lt"/>
          <a:ea typeface="+mn-ea"/>
          <a:cs typeface="+mn-cs"/>
        </a:defRPr>
      </a:lvl2pPr>
      <a:lvl3pPr marL="366754">
        <a:defRPr>
          <a:latin typeface="+mn-lt"/>
          <a:ea typeface="+mn-ea"/>
          <a:cs typeface="+mn-cs"/>
        </a:defRPr>
      </a:lvl3pPr>
      <a:lvl4pPr marL="550130">
        <a:defRPr>
          <a:latin typeface="+mn-lt"/>
          <a:ea typeface="+mn-ea"/>
          <a:cs typeface="+mn-cs"/>
        </a:defRPr>
      </a:lvl4pPr>
      <a:lvl5pPr marL="733507">
        <a:defRPr>
          <a:latin typeface="+mn-lt"/>
          <a:ea typeface="+mn-ea"/>
          <a:cs typeface="+mn-cs"/>
        </a:defRPr>
      </a:lvl5pPr>
      <a:lvl6pPr marL="916884">
        <a:defRPr>
          <a:latin typeface="+mn-lt"/>
          <a:ea typeface="+mn-ea"/>
          <a:cs typeface="+mn-cs"/>
        </a:defRPr>
      </a:lvl6pPr>
      <a:lvl7pPr marL="1100261">
        <a:defRPr>
          <a:latin typeface="+mn-lt"/>
          <a:ea typeface="+mn-ea"/>
          <a:cs typeface="+mn-cs"/>
        </a:defRPr>
      </a:lvl7pPr>
      <a:lvl8pPr marL="1283638">
        <a:defRPr>
          <a:latin typeface="+mn-lt"/>
          <a:ea typeface="+mn-ea"/>
          <a:cs typeface="+mn-cs"/>
        </a:defRPr>
      </a:lvl8pPr>
      <a:lvl9pPr marL="146701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dient-triangles-blue.png"/>
          <p:cNvPicPr>
            <a:picLocks noChangeAspect="1"/>
          </p:cNvPicPr>
          <p:nvPr/>
        </p:nvPicPr>
        <p:blipFill rotWithShape="1">
          <a:blip r:embed="rId2">
            <a:alphaModFix amt="5000"/>
          </a:blip>
          <a:srcRect l="4724"/>
          <a:stretch/>
        </p:blipFill>
        <p:spPr>
          <a:xfrm rot="10800000" flipH="1">
            <a:off x="-10" y="0"/>
            <a:ext cx="3041836" cy="272970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1739106"/>
            <a:ext cx="3813175" cy="918525"/>
          </a:xfrm>
          <a:prstGeom prst="rect">
            <a:avLst/>
          </a:prstGeom>
          <a:solidFill>
            <a:srgbClr val="25467D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4" name="object 4"/>
          <p:cNvSpPr txBox="1"/>
          <p:nvPr/>
        </p:nvSpPr>
        <p:spPr>
          <a:xfrm>
            <a:off x="152464" y="1272384"/>
            <a:ext cx="2135123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spc="34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Contact </a:t>
            </a:r>
            <a:r>
              <a:rPr sz="1200" spc="3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your local </a:t>
            </a:r>
            <a:br>
              <a:rPr lang="en-US" sz="1200" spc="30" dirty="0">
                <a:solidFill>
                  <a:srgbClr val="25467D"/>
                </a:solidFill>
                <a:latin typeface="Montserrat" pitchFamily="2" charset="77"/>
                <a:cs typeface="Arial"/>
              </a:rPr>
            </a:br>
            <a:r>
              <a:rPr sz="1200" spc="32" dirty="0">
                <a:solidFill>
                  <a:srgbClr val="25467D"/>
                </a:solidFill>
                <a:latin typeface="Montserrat" pitchFamily="2" charset="77"/>
                <a:cs typeface="Arial"/>
              </a:rPr>
              <a:t>agent</a:t>
            </a:r>
            <a:r>
              <a:rPr sz="1200" spc="225" dirty="0">
                <a:solidFill>
                  <a:srgbClr val="25467D"/>
                </a:solidFill>
                <a:latin typeface="Montserrat" pitchFamily="2" charset="77"/>
                <a:cs typeface="Arial"/>
              </a:rPr>
              <a:t> </a:t>
            </a:r>
            <a:r>
              <a:rPr sz="1200" spc="32" dirty="0">
                <a:solidFill>
                  <a:srgbClr val="25467D"/>
                </a:solidFill>
                <a:latin typeface="Montserrat" pitchFamily="2" charset="77"/>
                <a:cs typeface="Arial"/>
              </a:rPr>
              <a:t>today.</a:t>
            </a:r>
            <a:endParaRPr sz="1200" dirty="0">
              <a:solidFill>
                <a:srgbClr val="25467D"/>
              </a:solidFill>
              <a:latin typeface="Montserrat" pitchFamily="2" charset="77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9729" y="2809796"/>
            <a:ext cx="293370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i="1" spc="5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Professional member of the National Association of Benefits and Insurance Professionals.</a:t>
            </a:r>
          </a:p>
        </p:txBody>
      </p:sp>
      <p:sp>
        <p:nvSpPr>
          <p:cNvPr id="10" name="object 3"/>
          <p:cNvSpPr/>
          <p:nvPr/>
        </p:nvSpPr>
        <p:spPr>
          <a:xfrm>
            <a:off x="1" y="2679748"/>
            <a:ext cx="3813162" cy="99516"/>
          </a:xfrm>
          <a:custGeom>
            <a:avLst/>
            <a:gdLst/>
            <a:ahLst/>
            <a:cxnLst/>
            <a:rect l="l" t="t" r="r" b="b"/>
            <a:pathLst>
              <a:path w="2472690">
                <a:moveTo>
                  <a:pt x="0" y="0"/>
                </a:moveTo>
                <a:lnTo>
                  <a:pt x="2472449" y="0"/>
                </a:lnTo>
              </a:path>
            </a:pathLst>
          </a:custGeom>
          <a:ln w="50800">
            <a:solidFill>
              <a:srgbClr val="009B95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66727" y="1927035"/>
            <a:ext cx="2068318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45521"/>
            <a:r>
              <a:rPr lang="en-US" sz="1200" b="1" spc="50" dirty="0">
                <a:solidFill>
                  <a:srgbClr val="FFFFFF"/>
                </a:solidFill>
                <a:latin typeface="Montserrat" pitchFamily="2" charset="77"/>
                <a:cs typeface="Arial"/>
              </a:rPr>
              <a:t>Jane Doe</a:t>
            </a:r>
          </a:p>
          <a:p>
            <a:pPr marR="245521"/>
            <a:r>
              <a:rPr lang="en-US" sz="1200" spc="50" dirty="0" err="1">
                <a:solidFill>
                  <a:srgbClr val="FFFFFF"/>
                </a:solidFill>
                <a:latin typeface="Montserrat" pitchFamily="2" charset="77"/>
                <a:cs typeface="Arial"/>
              </a:rPr>
              <a:t>janedoe@email.com</a:t>
            </a:r>
            <a:endParaRPr lang="en-US" sz="1200" spc="50" dirty="0">
              <a:solidFill>
                <a:srgbClr val="FFFFFF"/>
              </a:solidFill>
              <a:latin typeface="Montserrat" pitchFamily="2" charset="77"/>
              <a:cs typeface="Arial"/>
            </a:endParaRPr>
          </a:p>
          <a:p>
            <a:pPr marR="245521"/>
            <a:r>
              <a:rPr lang="en-US" sz="1200" spc="50" dirty="0">
                <a:solidFill>
                  <a:srgbClr val="FFFFFF"/>
                </a:solidFill>
                <a:latin typeface="Montserrat" pitchFamily="2" charset="77"/>
                <a:cs typeface="Arial"/>
              </a:rPr>
              <a:t>(555) 555-1234</a:t>
            </a:r>
            <a:endParaRPr lang="en-US" sz="1200" spc="50" dirty="0">
              <a:latin typeface="Montserrat" pitchFamily="2" charset="77"/>
              <a:cs typeface="Arial"/>
            </a:endParaRPr>
          </a:p>
        </p:txBody>
      </p:sp>
      <p:sp>
        <p:nvSpPr>
          <p:cNvPr id="12" name="object 2"/>
          <p:cNvSpPr txBox="1">
            <a:spLocks/>
          </p:cNvSpPr>
          <p:nvPr/>
        </p:nvSpPr>
        <p:spPr>
          <a:xfrm>
            <a:off x="153987" y="95830"/>
            <a:ext cx="2133600" cy="1200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defTabSz="3667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3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Need </a:t>
            </a:r>
            <a:r>
              <a:rPr kumimoji="0" lang="en-US" sz="2400" b="0" i="0" u="none" strike="noStrike" kern="0" cap="none" spc="32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health</a:t>
            </a:r>
            <a:r>
              <a:rPr kumimoji="0" lang="en-US" sz="2400" b="0" i="0" u="none" strike="noStrike" kern="0" cap="none" spc="142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 </a:t>
            </a:r>
            <a:r>
              <a:rPr kumimoji="0" lang="en-US" sz="2400" b="0" i="0" u="none" strike="noStrike" kern="0" cap="none" spc="34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insurance?</a:t>
            </a:r>
          </a:p>
          <a:p>
            <a:pPr marL="0" marR="0" lvl="0" indent="0" defTabSz="3667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5467D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I </a:t>
            </a:r>
            <a:r>
              <a:rPr kumimoji="0" lang="en-US" sz="2800" b="1" i="0" u="none" strike="noStrike" kern="0" cap="none" spc="26" normalizeH="0" baseline="0" noProof="0" dirty="0">
                <a:ln>
                  <a:noFill/>
                </a:ln>
                <a:solidFill>
                  <a:srgbClr val="25467D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can</a:t>
            </a:r>
            <a:r>
              <a:rPr kumimoji="0" lang="en-US" sz="2800" b="1" i="0" u="none" strike="noStrike" kern="0" cap="none" spc="-92" normalizeH="0" baseline="0" noProof="0" dirty="0">
                <a:ln>
                  <a:noFill/>
                </a:ln>
                <a:solidFill>
                  <a:srgbClr val="25467D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30" normalizeH="0" baseline="0" noProof="0" dirty="0">
                <a:ln>
                  <a:noFill/>
                </a:ln>
                <a:solidFill>
                  <a:srgbClr val="25467D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help.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43E1A6-60E6-F077-5E04-2883B6852D7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8" t="40480" r="16516" b="40021"/>
          <a:stretch/>
        </p:blipFill>
        <p:spPr>
          <a:xfrm>
            <a:off x="154563" y="2005377"/>
            <a:ext cx="1327544" cy="38598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21DCC02-0A0F-EF49-E51D-9147629490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487" y="95274"/>
            <a:ext cx="1548558" cy="1548558"/>
          </a:xfrm>
          <a:prstGeom prst="rect">
            <a:avLst/>
          </a:prstGeom>
          <a:ln w="2540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AE5FAB35C943ABF56F5FD20C04E5" ma:contentTypeVersion="18" ma:contentTypeDescription="Create a new document." ma:contentTypeScope="" ma:versionID="867a393b0ccb80b4aa8b32cff683d03e">
  <xsd:schema xmlns:xsd="http://www.w3.org/2001/XMLSchema" xmlns:xs="http://www.w3.org/2001/XMLSchema" xmlns:p="http://schemas.microsoft.com/office/2006/metadata/properties" xmlns:ns2="5e9407b1-4f2f-4913-9928-7e4154caf9fe" xmlns:ns3="5f7fda24-0605-4d81-9dda-a669073443c2" targetNamespace="http://schemas.microsoft.com/office/2006/metadata/properties" ma:root="true" ma:fieldsID="e170385f577471c78ef87f4365d85a49" ns2:_="" ns3:_="">
    <xsd:import namespace="5e9407b1-4f2f-4913-9928-7e4154caf9fe"/>
    <xsd:import namespace="5f7fda24-0605-4d81-9dda-a669073443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407b1-4f2f-4913-9928-7e4154caf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b1142d-6678-4594-841a-c7ad77c287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7fda24-0605-4d81-9dda-a669073443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6665bf-0c2e-49ab-b25d-ccf60880cf5b}" ma:internalName="TaxCatchAll" ma:showField="CatchAllData" ma:web="5f7fda24-0605-4d81-9dda-a669073443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7fda24-0605-4d81-9dda-a669073443c2" xsi:nil="true"/>
    <lcf76f155ced4ddcb4097134ff3c332f xmlns="5e9407b1-4f2f-4913-9928-7e4154caf9f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F68FCD-A5F1-4082-87CF-54F165EEC956}"/>
</file>

<file path=customXml/itemProps2.xml><?xml version="1.0" encoding="utf-8"?>
<ds:datastoreItem xmlns:ds="http://schemas.openxmlformats.org/officeDocument/2006/customXml" ds:itemID="{73DEE10C-7A67-4137-BEB9-54706275AB8B}">
  <ds:schemaRefs>
    <ds:schemaRef ds:uri="http://schemas.microsoft.com/office/2006/metadata/properties"/>
    <ds:schemaRef ds:uri="http://schemas.microsoft.com/office/infopath/2007/PartnerControls"/>
    <ds:schemaRef ds:uri="5f7fda24-0605-4d81-9dda-a669073443c2"/>
    <ds:schemaRef ds:uri="5e9407b1-4f2f-4913-9928-7e4154caf9fe"/>
  </ds:schemaRefs>
</ds:datastoreItem>
</file>

<file path=customXml/itemProps3.xml><?xml version="1.0" encoding="utf-8"?>
<ds:datastoreItem xmlns:ds="http://schemas.openxmlformats.org/officeDocument/2006/customXml" ds:itemID="{CB497659-FA28-43FD-A246-4A4C888EA3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Heebo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Facebook ad template</dc:title>
  <dc:creator>Kelly Loussedes</dc:creator>
  <cp:keywords>DADFDbi1w7g</cp:keywords>
  <cp:lastModifiedBy>Kelly Loussedes</cp:lastModifiedBy>
  <cp:revision>31</cp:revision>
  <dcterms:created xsi:type="dcterms:W3CDTF">2018-10-16T21:32:34Z</dcterms:created>
  <dcterms:modified xsi:type="dcterms:W3CDTF">2024-10-01T21:22:17Z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Canva</vt:lpwstr>
  </property>
  <property fmtid="{D5CDD505-2E9C-101B-9397-08002B2CF9AE}" pid="4" name="LastSaved">
    <vt:filetime>2018-10-03T00:00:00Z</vt:filetime>
  </property>
  <property fmtid="{D5CDD505-2E9C-101B-9397-08002B2CF9AE}" pid="5" name="ContentTypeId">
    <vt:lpwstr>0x0101001938AE5FAB35C943ABF56F5FD20C04E5</vt:lpwstr>
  </property>
</Properties>
</file>