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5243175" cy="7981950"/>
  <p:notesSz cx="11430000" cy="5981700"/>
  <p:defaultTextStyle>
    <a:defPPr>
      <a:defRPr lang="en-US"/>
    </a:defPPr>
    <a:lvl1pPr marL="0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30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61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91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522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152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783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413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7044" algn="l" defTabSz="60963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09">
          <p15:clr>
            <a:srgbClr val="A4A3A4"/>
          </p15:clr>
        </p15:guide>
        <p15:guide id="2" pos="33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67D"/>
    <a:srgbClr val="009B95"/>
    <a:srgbClr val="F0EEEE"/>
    <a:srgbClr val="D8DFE1"/>
    <a:srgbClr val="A51D42"/>
    <a:srgbClr val="24477E"/>
    <a:srgbClr val="7DB6B0"/>
    <a:srgbClr val="00529A"/>
    <a:srgbClr val="C41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58"/>
    <p:restoredTop sz="94682"/>
  </p:normalViewPr>
  <p:slideViewPr>
    <p:cSldViewPr>
      <p:cViewPr varScale="1">
        <p:scale>
          <a:sx n="59" d="100"/>
          <a:sy n="59" d="100"/>
        </p:scale>
        <p:origin x="672" y="72"/>
      </p:cViewPr>
      <p:guideLst>
        <p:guide orient="horz" pos="3509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43238" y="2474406"/>
            <a:ext cx="12956699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86476" y="4469893"/>
            <a:ext cx="10670223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4693" y="460980"/>
            <a:ext cx="11213789" cy="1203223"/>
          </a:xfrm>
          <a:prstGeom prst="rect">
            <a:avLst/>
          </a:prstGeo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5480" y="2001541"/>
            <a:ext cx="13872215" cy="5192503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4693" y="460980"/>
            <a:ext cx="11213789" cy="1203223"/>
          </a:xfrm>
          <a:prstGeom prst="rect">
            <a:avLst/>
          </a:prstGeo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62159" y="1835849"/>
            <a:ext cx="6630781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850236" y="1835849"/>
            <a:ext cx="6630781" cy="27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14693" y="460980"/>
            <a:ext cx="11213789" cy="1203223"/>
          </a:xfrm>
          <a:prstGeom prst="rect">
            <a:avLst/>
          </a:prstGeo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Heebo"/>
                <a:cs typeface="Heeb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5182680" y="7423215"/>
            <a:ext cx="4877816" cy="39909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762159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0975086" y="7423215"/>
            <a:ext cx="3505930" cy="39909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dient-triangles-blue.png"/>
          <p:cNvPicPr>
            <a:picLocks noChangeAspect="1"/>
          </p:cNvPicPr>
          <p:nvPr userDrawn="1"/>
        </p:nvPicPr>
        <p:blipFill>
          <a:blip r:embed="rId7">
            <a:alphaModFix amt="5000"/>
          </a:blip>
          <a:stretch>
            <a:fillRect/>
          </a:stretch>
        </p:blipFill>
        <p:spPr>
          <a:xfrm rot="10800000" flipH="1">
            <a:off x="-303213" y="0"/>
            <a:ext cx="9448800" cy="8078724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-1" y="5210175"/>
            <a:ext cx="15243175" cy="2362200"/>
          </a:xfrm>
          <a:prstGeom prst="rect">
            <a:avLst/>
          </a:prstGeom>
          <a:solidFill>
            <a:srgbClr val="25467D">
              <a:alpha val="8980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926" tIns="60963" rIns="121926" bIns="60963"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4" name="object 3"/>
          <p:cNvSpPr/>
          <p:nvPr userDrawn="1"/>
        </p:nvSpPr>
        <p:spPr>
          <a:xfrm>
            <a:off x="0" y="7572375"/>
            <a:ext cx="15243175" cy="228600"/>
          </a:xfrm>
          <a:custGeom>
            <a:avLst/>
            <a:gdLst/>
            <a:ahLst/>
            <a:cxnLst/>
            <a:rect l="l" t="t" r="r" b="b"/>
            <a:pathLst>
              <a:path w="2472690">
                <a:moveTo>
                  <a:pt x="0" y="0"/>
                </a:moveTo>
                <a:lnTo>
                  <a:pt x="2472449" y="0"/>
                </a:lnTo>
              </a:path>
            </a:pathLst>
          </a:custGeom>
          <a:ln w="85724">
            <a:solidFill>
              <a:srgbClr val="009B95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10517187" y="5606445"/>
            <a:ext cx="434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spc="50" dirty="0">
                <a:solidFill>
                  <a:srgbClr val="F0EEEE"/>
                </a:solidFill>
                <a:latin typeface="Montserrat" pitchFamily="2" charset="77"/>
                <a:cs typeface="Arial"/>
              </a:rPr>
              <a:t>Corporate member of </a:t>
            </a:r>
            <a:br>
              <a:rPr lang="en-US" i="1" spc="50" dirty="0">
                <a:solidFill>
                  <a:srgbClr val="F0EEEE"/>
                </a:solidFill>
                <a:latin typeface="Montserrat" pitchFamily="2" charset="77"/>
                <a:cs typeface="Arial"/>
              </a:rPr>
            </a:br>
            <a:r>
              <a:rPr lang="en-US" i="1" spc="50" dirty="0">
                <a:solidFill>
                  <a:srgbClr val="F0EEEE"/>
                </a:solidFill>
                <a:latin typeface="Montserrat" pitchFamily="2" charset="77"/>
                <a:cs typeface="Arial"/>
              </a:rPr>
              <a:t>the National Association of Benefits and Insurance Professionals.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A114C2-6703-4AB9-5705-D70D0763CA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8" t="40480" r="16516" b="40021"/>
          <a:stretch/>
        </p:blipFill>
        <p:spPr>
          <a:xfrm>
            <a:off x="7482679" y="5972175"/>
            <a:ext cx="2882901" cy="838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630">
        <a:defRPr>
          <a:latin typeface="+mn-lt"/>
          <a:ea typeface="+mn-ea"/>
          <a:cs typeface="+mn-cs"/>
        </a:defRPr>
      </a:lvl2pPr>
      <a:lvl3pPr marL="1219261">
        <a:defRPr>
          <a:latin typeface="+mn-lt"/>
          <a:ea typeface="+mn-ea"/>
          <a:cs typeface="+mn-cs"/>
        </a:defRPr>
      </a:lvl3pPr>
      <a:lvl4pPr marL="1828891">
        <a:defRPr>
          <a:latin typeface="+mn-lt"/>
          <a:ea typeface="+mn-ea"/>
          <a:cs typeface="+mn-cs"/>
        </a:defRPr>
      </a:lvl4pPr>
      <a:lvl5pPr marL="2438522">
        <a:defRPr>
          <a:latin typeface="+mn-lt"/>
          <a:ea typeface="+mn-ea"/>
          <a:cs typeface="+mn-cs"/>
        </a:defRPr>
      </a:lvl5pPr>
      <a:lvl6pPr marL="3048152">
        <a:defRPr>
          <a:latin typeface="+mn-lt"/>
          <a:ea typeface="+mn-ea"/>
          <a:cs typeface="+mn-cs"/>
        </a:defRPr>
      </a:lvl6pPr>
      <a:lvl7pPr marL="3657783">
        <a:defRPr>
          <a:latin typeface="+mn-lt"/>
          <a:ea typeface="+mn-ea"/>
          <a:cs typeface="+mn-cs"/>
        </a:defRPr>
      </a:lvl7pPr>
      <a:lvl8pPr marL="4267413">
        <a:defRPr>
          <a:latin typeface="+mn-lt"/>
          <a:ea typeface="+mn-ea"/>
          <a:cs typeface="+mn-cs"/>
        </a:defRPr>
      </a:lvl8pPr>
      <a:lvl9pPr marL="487704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630">
        <a:defRPr>
          <a:latin typeface="+mn-lt"/>
          <a:ea typeface="+mn-ea"/>
          <a:cs typeface="+mn-cs"/>
        </a:defRPr>
      </a:lvl2pPr>
      <a:lvl3pPr marL="1219261">
        <a:defRPr>
          <a:latin typeface="+mn-lt"/>
          <a:ea typeface="+mn-ea"/>
          <a:cs typeface="+mn-cs"/>
        </a:defRPr>
      </a:lvl3pPr>
      <a:lvl4pPr marL="1828891">
        <a:defRPr>
          <a:latin typeface="+mn-lt"/>
          <a:ea typeface="+mn-ea"/>
          <a:cs typeface="+mn-cs"/>
        </a:defRPr>
      </a:lvl4pPr>
      <a:lvl5pPr marL="2438522">
        <a:defRPr>
          <a:latin typeface="+mn-lt"/>
          <a:ea typeface="+mn-ea"/>
          <a:cs typeface="+mn-cs"/>
        </a:defRPr>
      </a:lvl5pPr>
      <a:lvl6pPr marL="3048152">
        <a:defRPr>
          <a:latin typeface="+mn-lt"/>
          <a:ea typeface="+mn-ea"/>
          <a:cs typeface="+mn-cs"/>
        </a:defRPr>
      </a:lvl6pPr>
      <a:lvl7pPr marL="3657783">
        <a:defRPr>
          <a:latin typeface="+mn-lt"/>
          <a:ea typeface="+mn-ea"/>
          <a:cs typeface="+mn-cs"/>
        </a:defRPr>
      </a:lvl7pPr>
      <a:lvl8pPr marL="4267413">
        <a:defRPr>
          <a:latin typeface="+mn-lt"/>
          <a:ea typeface="+mn-ea"/>
          <a:cs typeface="+mn-cs"/>
        </a:defRPr>
      </a:lvl8pPr>
      <a:lvl9pPr marL="487704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34987" y="5575548"/>
            <a:ext cx="14708188" cy="1615827"/>
          </a:xfrm>
          <a:prstGeom prst="rect">
            <a:avLst/>
          </a:prstGeom>
        </p:spPr>
        <p:txBody>
          <a:bodyPr wrap="square" lIns="0" tIns="0" rIns="121926" bIns="0">
            <a:spAutoFit/>
          </a:bodyPr>
          <a:lstStyle/>
          <a:p>
            <a:pPr marR="816227">
              <a:spcAft>
                <a:spcPts val="600"/>
              </a:spcAft>
            </a:pPr>
            <a:r>
              <a:rPr lang="en-US" sz="5000" dirty="0">
                <a:solidFill>
                  <a:schemeClr val="bg1"/>
                </a:solidFill>
                <a:latin typeface="Montserrat" pitchFamily="2" charset="77"/>
                <a:cs typeface="Arial"/>
              </a:rPr>
              <a:t>firmwebsite.com</a:t>
            </a:r>
          </a:p>
          <a:p>
            <a:pPr marR="816227">
              <a:spcAft>
                <a:spcPts val="600"/>
              </a:spcAft>
            </a:pPr>
            <a:r>
              <a:rPr lang="en-US" sz="5000" dirty="0">
                <a:solidFill>
                  <a:schemeClr val="bg1"/>
                </a:solidFill>
                <a:latin typeface="Montserrat" pitchFamily="2" charset="77"/>
                <a:cs typeface="Arial"/>
              </a:rPr>
              <a:t>(555)</a:t>
            </a:r>
            <a:r>
              <a:rPr lang="en-US" sz="5000" spc="-7" dirty="0">
                <a:solidFill>
                  <a:schemeClr val="bg1"/>
                </a:solidFill>
                <a:latin typeface="Montserrat" pitchFamily="2" charset="77"/>
                <a:cs typeface="Arial"/>
              </a:rPr>
              <a:t> </a:t>
            </a:r>
            <a:r>
              <a:rPr lang="en-US" sz="5000" dirty="0">
                <a:solidFill>
                  <a:schemeClr val="bg1"/>
                </a:solidFill>
                <a:latin typeface="Montserrat" pitchFamily="2" charset="77"/>
                <a:cs typeface="Arial"/>
              </a:rPr>
              <a:t>555-1234</a:t>
            </a:r>
          </a:p>
        </p:txBody>
      </p:sp>
      <p:sp>
        <p:nvSpPr>
          <p:cNvPr id="16" name="object 2"/>
          <p:cNvSpPr txBox="1">
            <a:spLocks/>
          </p:cNvSpPr>
          <p:nvPr/>
        </p:nvSpPr>
        <p:spPr>
          <a:xfrm>
            <a:off x="458787" y="333375"/>
            <a:ext cx="7467600" cy="1830079"/>
          </a:xfrm>
          <a:prstGeom prst="rect">
            <a:avLst/>
          </a:prstGeom>
        </p:spPr>
        <p:txBody>
          <a:bodyPr vert="horz" wrap="square" lIns="0" tIns="102452" rIns="0" bIns="0" rtlCol="0">
            <a:spAutoFit/>
          </a:bodyPr>
          <a:lstStyle/>
          <a:p>
            <a:pPr marL="0" marR="0" lvl="0" indent="0" defTabSz="1219261" eaLnBrk="1" fontAlgn="auto" latinLnBrk="0" hangingPunct="1">
              <a:lnSpc>
                <a:spcPct val="85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100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Searching for affordable health insurance for </a:t>
            </a:r>
            <a:br>
              <a:rPr kumimoji="0" lang="en-US" sz="4400" b="0" i="0" u="none" strike="noStrike" kern="0" cap="none" spc="100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</a:br>
            <a:r>
              <a:rPr kumimoji="0" lang="en-US" sz="4400" b="0" i="0" u="none" strike="noStrike" kern="0" cap="none" spc="100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your business</a:t>
            </a:r>
            <a:r>
              <a:rPr kumimoji="0" lang="en-US" sz="4400" b="0" i="0" u="none" strike="noStrike" kern="0" cap="none" spc="113" normalizeH="0" baseline="0" noProof="0" dirty="0">
                <a:ln>
                  <a:noFill/>
                </a:ln>
                <a:solidFill>
                  <a:srgbClr val="009B95"/>
                </a:solidFill>
                <a:effectLst/>
                <a:uLnTx/>
                <a:uFillTx/>
                <a:latin typeface="Montserrat" pitchFamily="2" charset="77"/>
                <a:ea typeface="+mj-ea"/>
                <a:cs typeface="Arial"/>
              </a:rPr>
              <a:t>?</a:t>
            </a:r>
          </a:p>
        </p:txBody>
      </p:sp>
      <p:sp>
        <p:nvSpPr>
          <p:cNvPr id="18" name="object 4"/>
          <p:cNvSpPr txBox="1"/>
          <p:nvPr/>
        </p:nvSpPr>
        <p:spPr>
          <a:xfrm>
            <a:off x="534987" y="4219575"/>
            <a:ext cx="68580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sz="3000" spc="113" dirty="0">
                <a:solidFill>
                  <a:srgbClr val="25467D"/>
                </a:solidFill>
                <a:latin typeface="Montserrat" pitchFamily="2" charset="77"/>
                <a:cs typeface="Arial"/>
              </a:rPr>
              <a:t>Contact </a:t>
            </a:r>
            <a:r>
              <a:rPr lang="en-US" sz="3000" spc="100" dirty="0">
                <a:solidFill>
                  <a:srgbClr val="25467D"/>
                </a:solidFill>
                <a:latin typeface="Montserrat" pitchFamily="2" charset="77"/>
                <a:cs typeface="Arial"/>
              </a:rPr>
              <a:t>[FIRM NAME] </a:t>
            </a:r>
            <a:r>
              <a:rPr sz="3000" spc="107" dirty="0">
                <a:solidFill>
                  <a:srgbClr val="25467D"/>
                </a:solidFill>
                <a:latin typeface="Montserrat" pitchFamily="2" charset="77"/>
                <a:cs typeface="Arial"/>
              </a:rPr>
              <a:t>today.</a:t>
            </a:r>
            <a:endParaRPr sz="3000" dirty="0">
              <a:solidFill>
                <a:srgbClr val="25467D"/>
              </a:solidFill>
              <a:latin typeface="Montserrat" pitchFamily="2" charset="77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2587" y="2619375"/>
            <a:ext cx="72405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8000" b="1" kern="0" dirty="0">
                <a:solidFill>
                  <a:srgbClr val="25467D"/>
                </a:solidFill>
                <a:latin typeface="Montserrat" pitchFamily="2" charset="77"/>
                <a:cs typeface="Arial"/>
              </a:rPr>
              <a:t>We </a:t>
            </a:r>
            <a:r>
              <a:rPr lang="en-US" sz="8000" b="1" kern="0" spc="87" dirty="0">
                <a:solidFill>
                  <a:srgbClr val="25467D"/>
                </a:solidFill>
                <a:latin typeface="Montserrat" pitchFamily="2" charset="77"/>
                <a:cs typeface="Arial"/>
              </a:rPr>
              <a:t>can</a:t>
            </a:r>
            <a:r>
              <a:rPr lang="en-US" sz="8000" b="1" kern="0" spc="-305" dirty="0">
                <a:solidFill>
                  <a:srgbClr val="25467D"/>
                </a:solidFill>
                <a:latin typeface="Montserrat" pitchFamily="2" charset="77"/>
                <a:cs typeface="Arial"/>
              </a:rPr>
              <a:t> </a:t>
            </a:r>
            <a:r>
              <a:rPr lang="en-US" sz="8000" b="1" kern="0" spc="100" dirty="0">
                <a:solidFill>
                  <a:srgbClr val="25467D"/>
                </a:solidFill>
                <a:latin typeface="Montserrat" pitchFamily="2" charset="77"/>
                <a:cs typeface="Arial"/>
              </a:rPr>
              <a:t>help.</a:t>
            </a:r>
          </a:p>
        </p:txBody>
      </p:sp>
      <p:pic>
        <p:nvPicPr>
          <p:cNvPr id="14" name="Picture 13" descr="Generic-agency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1187" y="1019175"/>
            <a:ext cx="6350000" cy="2133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7fda24-0605-4d81-9dda-a669073443c2" xsi:nil="true"/>
    <lcf76f155ced4ddcb4097134ff3c332f xmlns="5e9407b1-4f2f-4913-9928-7e4154caf9f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38AE5FAB35C943ABF56F5FD20C04E5" ma:contentTypeVersion="18" ma:contentTypeDescription="Create a new document." ma:contentTypeScope="" ma:versionID="867a393b0ccb80b4aa8b32cff683d03e">
  <xsd:schema xmlns:xsd="http://www.w3.org/2001/XMLSchema" xmlns:xs="http://www.w3.org/2001/XMLSchema" xmlns:p="http://schemas.microsoft.com/office/2006/metadata/properties" xmlns:ns2="5e9407b1-4f2f-4913-9928-7e4154caf9fe" xmlns:ns3="5f7fda24-0605-4d81-9dda-a669073443c2" targetNamespace="http://schemas.microsoft.com/office/2006/metadata/properties" ma:root="true" ma:fieldsID="e170385f577471c78ef87f4365d85a49" ns2:_="" ns3:_="">
    <xsd:import namespace="5e9407b1-4f2f-4913-9928-7e4154caf9fe"/>
    <xsd:import namespace="5f7fda24-0605-4d81-9dda-a669073443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407b1-4f2f-4913-9928-7e4154caf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bb1142d-6678-4594-841a-c7ad77c287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7fda24-0605-4d81-9dda-a669073443c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26665bf-0c2e-49ab-b25d-ccf60880cf5b}" ma:internalName="TaxCatchAll" ma:showField="CatchAllData" ma:web="5f7fda24-0605-4d81-9dda-a669073443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BEC21C-211B-4937-8C37-A2DAEA74FA1F}">
  <ds:schemaRefs>
    <ds:schemaRef ds:uri="http://schemas.microsoft.com/office/2006/metadata/properties"/>
    <ds:schemaRef ds:uri="http://schemas.microsoft.com/office/infopath/2007/PartnerControls"/>
    <ds:schemaRef ds:uri="5f7fda24-0605-4d81-9dda-a669073443c2"/>
    <ds:schemaRef ds:uri="5e9407b1-4f2f-4913-9928-7e4154caf9fe"/>
  </ds:schemaRefs>
</ds:datastoreItem>
</file>

<file path=customXml/itemProps2.xml><?xml version="1.0" encoding="utf-8"?>
<ds:datastoreItem xmlns:ds="http://schemas.openxmlformats.org/officeDocument/2006/customXml" ds:itemID="{57F1FD15-2E93-407C-9C4D-114330543B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1FAC6C-1144-40AC-B6A4-CEE62A27C4A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28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Heebo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Facebook ad template</dc:title>
  <dc:creator>Kelly Loussedes</dc:creator>
  <cp:keywords>DADFDbi1w7g</cp:keywords>
  <cp:lastModifiedBy>Kelly Loussedes</cp:lastModifiedBy>
  <cp:revision>30</cp:revision>
  <dcterms:created xsi:type="dcterms:W3CDTF">2018-10-29T21:49:58Z</dcterms:created>
  <dcterms:modified xsi:type="dcterms:W3CDTF">2024-10-01T21:19:15Z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2018-10-03T00:00:00Z</vt:filetime>
  </property>
  <property fmtid="{D5CDD505-2E9C-101B-9397-08002B2CF9AE}" pid="3" name="Creator">
    <vt:lpwstr>Canva</vt:lpwstr>
  </property>
  <property fmtid="{D5CDD505-2E9C-101B-9397-08002B2CF9AE}" pid="4" name="LastSaved">
    <vt:filetime>2018-10-03T00:00:00Z</vt:filetime>
  </property>
  <property fmtid="{D5CDD505-2E9C-101B-9397-08002B2CF9AE}" pid="5" name="ContentTypeId">
    <vt:lpwstr>0x0101001938AE5FAB35C943ABF56F5FD20C04E5</vt:lpwstr>
  </property>
</Properties>
</file>