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Lst>
  <p:sldSz cx="7772400" cy="10058400"/>
  <p:notesSz cx="6858000" cy="9144000"/>
  <p:embeddedFontLst>
    <p:embeddedFont>
      <p:font typeface="Montserrat Bold" pitchFamily="2" charset="77"/>
      <p:regular r:id="rId6"/>
      <p:bold r:id="rId7"/>
      <p:italic r:id="rId8"/>
      <p:boldItalic r:id="rId9"/>
    </p:embeddedFont>
    <p:embeddedFont>
      <p:font typeface="Montserrat Bold Italics" pitchFamily="2" charset="77"/>
      <p:regular r:id="rId10"/>
      <p:bold r:id="rId11"/>
      <p:italic r:id="rId12"/>
    </p:embeddedFont>
    <p:embeddedFont>
      <p:font typeface="Montserrat Semi-Bold" pitchFamily="2" charset="77"/>
      <p:regular r:id="rId13"/>
      <p:bold r:id="rId14"/>
    </p:embeddedFont>
    <p:embeddedFont>
      <p:font typeface="Roboto" panose="02000000000000000000" pitchFamily="2" charset="0"/>
      <p:regular r:id="rId15"/>
      <p:bold r:id="rId16"/>
      <p:italic r:id="rId17"/>
      <p:boldItalic r:id="rId18"/>
    </p:embeddedFont>
    <p:embeddedFont>
      <p:font typeface="Roboto Bold" panose="0200000000000000000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392AD8-7CCD-4D03-9FBF-A03603E85D12}" v="35" dt="2026-04-21T22:18:43.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58" autoAdjust="0"/>
  </p:normalViewPr>
  <p:slideViewPr>
    <p:cSldViewPr>
      <p:cViewPr>
        <p:scale>
          <a:sx n="171" d="100"/>
          <a:sy n="171" d="100"/>
        </p:scale>
        <p:origin x="1104" y="-1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0.fntdata"/><Relationship Id="rId23"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30993" y="629355"/>
            <a:ext cx="2276373" cy="2495554"/>
          </a:xfrm>
          <a:custGeom>
            <a:avLst/>
            <a:gdLst/>
            <a:ahLst/>
            <a:cxnLst/>
            <a:rect l="l" t="t" r="r" b="b"/>
            <a:pathLst>
              <a:path w="2276373" h="2495554">
                <a:moveTo>
                  <a:pt x="0" y="0"/>
                </a:moveTo>
                <a:lnTo>
                  <a:pt x="2276373" y="0"/>
                </a:lnTo>
                <a:lnTo>
                  <a:pt x="2276373" y="2495554"/>
                </a:lnTo>
                <a:lnTo>
                  <a:pt x="0" y="24955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p:cNvGrpSpPr/>
          <p:nvPr/>
        </p:nvGrpSpPr>
        <p:grpSpPr>
          <a:xfrm>
            <a:off x="6124285" y="769611"/>
            <a:ext cx="2194326" cy="2215043"/>
            <a:chOff x="0" y="0"/>
            <a:chExt cx="805198" cy="812800"/>
          </a:xfrm>
        </p:grpSpPr>
        <p:sp>
          <p:nvSpPr>
            <p:cNvPr id="4" name="Freeform 4"/>
            <p:cNvSpPr/>
            <p:nvPr/>
          </p:nvSpPr>
          <p:spPr>
            <a:xfrm>
              <a:off x="0" y="0"/>
              <a:ext cx="805198" cy="812800"/>
            </a:xfrm>
            <a:custGeom>
              <a:avLst/>
              <a:gdLst/>
              <a:ahLst/>
              <a:cxnLst/>
              <a:rect l="l" t="t" r="r" b="b"/>
              <a:pathLst>
                <a:path w="805198" h="812800">
                  <a:moveTo>
                    <a:pt x="402599" y="0"/>
                  </a:moveTo>
                  <a:cubicBezTo>
                    <a:pt x="180250" y="0"/>
                    <a:pt x="0" y="181951"/>
                    <a:pt x="0" y="406400"/>
                  </a:cubicBezTo>
                  <a:cubicBezTo>
                    <a:pt x="0" y="630849"/>
                    <a:pt x="180250" y="812800"/>
                    <a:pt x="402599" y="812800"/>
                  </a:cubicBezTo>
                  <a:cubicBezTo>
                    <a:pt x="624948" y="812800"/>
                    <a:pt x="805198" y="630849"/>
                    <a:pt x="805198" y="406400"/>
                  </a:cubicBezTo>
                  <a:cubicBezTo>
                    <a:pt x="805198" y="181951"/>
                    <a:pt x="624948" y="0"/>
                    <a:pt x="402599" y="0"/>
                  </a:cubicBezTo>
                  <a:close/>
                </a:path>
              </a:pathLst>
            </a:custGeom>
            <a:blipFill>
              <a:blip r:embed="rId3"/>
              <a:stretch>
                <a:fillRect l="-51589" t="-11157" r="-17289" b="-933"/>
              </a:stretch>
            </a:blipFill>
          </p:spPr>
          <p:txBody>
            <a:bodyPr/>
            <a:lstStyle/>
            <a:p>
              <a:endParaRPr lang="en-US"/>
            </a:p>
          </p:txBody>
        </p:sp>
      </p:grpSp>
      <p:grpSp>
        <p:nvGrpSpPr>
          <p:cNvPr id="5" name="Group 5"/>
          <p:cNvGrpSpPr/>
          <p:nvPr/>
        </p:nvGrpSpPr>
        <p:grpSpPr>
          <a:xfrm>
            <a:off x="0" y="9614657"/>
            <a:ext cx="7772400" cy="500893"/>
            <a:chOff x="0" y="0"/>
            <a:chExt cx="2709333" cy="174603"/>
          </a:xfrm>
        </p:grpSpPr>
        <p:sp>
          <p:nvSpPr>
            <p:cNvPr id="6" name="Freeform 6"/>
            <p:cNvSpPr/>
            <p:nvPr/>
          </p:nvSpPr>
          <p:spPr>
            <a:xfrm>
              <a:off x="0" y="0"/>
              <a:ext cx="2709333" cy="174603"/>
            </a:xfrm>
            <a:custGeom>
              <a:avLst/>
              <a:gdLst/>
              <a:ahLst/>
              <a:cxnLst/>
              <a:rect l="l" t="t" r="r" b="b"/>
              <a:pathLst>
                <a:path w="2709333" h="174603">
                  <a:moveTo>
                    <a:pt x="0" y="0"/>
                  </a:moveTo>
                  <a:lnTo>
                    <a:pt x="2709333" y="0"/>
                  </a:lnTo>
                  <a:lnTo>
                    <a:pt x="2709333" y="174603"/>
                  </a:lnTo>
                  <a:lnTo>
                    <a:pt x="0" y="174603"/>
                  </a:lnTo>
                  <a:close/>
                </a:path>
              </a:pathLst>
            </a:custGeom>
            <a:solidFill>
              <a:srgbClr val="1E498E"/>
            </a:solidFill>
          </p:spPr>
          <p:txBody>
            <a:bodyPr/>
            <a:lstStyle/>
            <a:p>
              <a:endParaRPr lang="en-US"/>
            </a:p>
          </p:txBody>
        </p:sp>
        <p:sp>
          <p:nvSpPr>
            <p:cNvPr id="7" name="TextBox 7"/>
            <p:cNvSpPr txBox="1"/>
            <p:nvPr/>
          </p:nvSpPr>
          <p:spPr>
            <a:xfrm>
              <a:off x="0" y="9525"/>
              <a:ext cx="2709333" cy="165078"/>
            </a:xfrm>
            <a:prstGeom prst="rect">
              <a:avLst/>
            </a:prstGeom>
          </p:spPr>
          <p:txBody>
            <a:bodyPr lIns="50800" tIns="50800" rIns="50800" bIns="50800" rtlCol="0" anchor="ctr"/>
            <a:lstStyle/>
            <a:p>
              <a:pPr algn="ctr">
                <a:lnSpc>
                  <a:spcPts val="1901"/>
                </a:lnSpc>
              </a:pPr>
              <a:endParaRPr/>
            </a:p>
          </p:txBody>
        </p:sp>
      </p:grpSp>
      <p:sp>
        <p:nvSpPr>
          <p:cNvPr id="8" name="Freeform 8"/>
          <p:cNvSpPr/>
          <p:nvPr/>
        </p:nvSpPr>
        <p:spPr>
          <a:xfrm>
            <a:off x="780202" y="9528135"/>
            <a:ext cx="6214958" cy="535895"/>
          </a:xfrm>
          <a:custGeom>
            <a:avLst/>
            <a:gdLst/>
            <a:ahLst/>
            <a:cxnLst/>
            <a:rect l="l" t="t" r="r" b="b"/>
            <a:pathLst>
              <a:path w="6214958" h="535895">
                <a:moveTo>
                  <a:pt x="0" y="0"/>
                </a:moveTo>
                <a:lnTo>
                  <a:pt x="6214958" y="0"/>
                </a:lnTo>
                <a:lnTo>
                  <a:pt x="6214958" y="535895"/>
                </a:lnTo>
                <a:lnTo>
                  <a:pt x="0" y="535895"/>
                </a:lnTo>
                <a:lnTo>
                  <a:pt x="0" y="0"/>
                </a:lnTo>
                <a:close/>
              </a:path>
            </a:pathLst>
          </a:custGeom>
          <a:blipFill>
            <a:blip r:embed="rId4"/>
            <a:stretch>
              <a:fillRect/>
            </a:stretch>
          </a:blipFill>
        </p:spPr>
        <p:txBody>
          <a:bodyPr/>
          <a:lstStyle/>
          <a:p>
            <a:endParaRPr lang="en-US"/>
          </a:p>
        </p:txBody>
      </p:sp>
      <p:grpSp>
        <p:nvGrpSpPr>
          <p:cNvPr id="9" name="Group 9"/>
          <p:cNvGrpSpPr/>
          <p:nvPr/>
        </p:nvGrpSpPr>
        <p:grpSpPr>
          <a:xfrm>
            <a:off x="-628681" y="1302513"/>
            <a:ext cx="6405468" cy="1417017"/>
            <a:chOff x="0" y="0"/>
            <a:chExt cx="2583206" cy="571457"/>
          </a:xfrm>
        </p:grpSpPr>
        <p:sp>
          <p:nvSpPr>
            <p:cNvPr id="10" name="Freeform 10"/>
            <p:cNvSpPr/>
            <p:nvPr/>
          </p:nvSpPr>
          <p:spPr>
            <a:xfrm>
              <a:off x="0" y="0"/>
              <a:ext cx="2583206" cy="571457"/>
            </a:xfrm>
            <a:custGeom>
              <a:avLst/>
              <a:gdLst/>
              <a:ahLst/>
              <a:cxnLst/>
              <a:rect l="l" t="t" r="r" b="b"/>
              <a:pathLst>
                <a:path w="2583206" h="571457">
                  <a:moveTo>
                    <a:pt x="36259" y="0"/>
                  </a:moveTo>
                  <a:lnTo>
                    <a:pt x="2546947" y="0"/>
                  </a:lnTo>
                  <a:cubicBezTo>
                    <a:pt x="2566973" y="0"/>
                    <a:pt x="2583206" y="16234"/>
                    <a:pt x="2583206" y="36259"/>
                  </a:cubicBezTo>
                  <a:lnTo>
                    <a:pt x="2583206" y="535197"/>
                  </a:lnTo>
                  <a:cubicBezTo>
                    <a:pt x="2583206" y="544814"/>
                    <a:pt x="2579386" y="554037"/>
                    <a:pt x="2572586" y="560837"/>
                  </a:cubicBezTo>
                  <a:cubicBezTo>
                    <a:pt x="2565786" y="567636"/>
                    <a:pt x="2556564" y="571457"/>
                    <a:pt x="2546947" y="571457"/>
                  </a:cubicBezTo>
                  <a:lnTo>
                    <a:pt x="36259" y="571457"/>
                  </a:lnTo>
                  <a:cubicBezTo>
                    <a:pt x="16234" y="571457"/>
                    <a:pt x="0" y="555223"/>
                    <a:pt x="0" y="535197"/>
                  </a:cubicBezTo>
                  <a:lnTo>
                    <a:pt x="0" y="36259"/>
                  </a:lnTo>
                  <a:cubicBezTo>
                    <a:pt x="0" y="16234"/>
                    <a:pt x="16234" y="0"/>
                    <a:pt x="36259" y="0"/>
                  </a:cubicBezTo>
                  <a:close/>
                </a:path>
              </a:pathLst>
            </a:custGeom>
            <a:gradFill rotWithShape="1">
              <a:gsLst>
                <a:gs pos="0">
                  <a:srgbClr val="23487F">
                    <a:alpha val="100000"/>
                  </a:srgbClr>
                </a:gs>
                <a:gs pos="100000">
                  <a:srgbClr val="183C76">
                    <a:alpha val="100000"/>
                  </a:srgbClr>
                </a:gs>
              </a:gsLst>
              <a:lin ang="0"/>
            </a:gradFill>
            <a:ln cap="rnd">
              <a:noFill/>
              <a:prstDash val="solid"/>
              <a:round/>
            </a:ln>
          </p:spPr>
          <p:txBody>
            <a:bodyPr/>
            <a:lstStyle/>
            <a:p>
              <a:endParaRPr lang="en-US"/>
            </a:p>
          </p:txBody>
        </p:sp>
        <p:sp>
          <p:nvSpPr>
            <p:cNvPr id="11" name="TextBox 11"/>
            <p:cNvSpPr txBox="1"/>
            <p:nvPr/>
          </p:nvSpPr>
          <p:spPr>
            <a:xfrm>
              <a:off x="0" y="9525"/>
              <a:ext cx="2583206" cy="561932"/>
            </a:xfrm>
            <a:prstGeom prst="rect">
              <a:avLst/>
            </a:prstGeom>
          </p:spPr>
          <p:txBody>
            <a:bodyPr lIns="50800" tIns="50800" rIns="50800" bIns="50800" rtlCol="0" anchor="ctr"/>
            <a:lstStyle/>
            <a:p>
              <a:pPr marL="0" lvl="0" indent="0" algn="ctr">
                <a:lnSpc>
                  <a:spcPts val="1162"/>
                </a:lnSpc>
                <a:spcBef>
                  <a:spcPct val="0"/>
                </a:spcBef>
              </a:pPr>
              <a:endParaRPr/>
            </a:p>
          </p:txBody>
        </p:sp>
      </p:grpSp>
      <p:sp>
        <p:nvSpPr>
          <p:cNvPr id="12" name="Freeform 12"/>
          <p:cNvSpPr/>
          <p:nvPr/>
        </p:nvSpPr>
        <p:spPr>
          <a:xfrm rot="-10800000">
            <a:off x="0" y="2913578"/>
            <a:ext cx="7772400" cy="63135"/>
          </a:xfrm>
          <a:custGeom>
            <a:avLst/>
            <a:gdLst/>
            <a:ahLst/>
            <a:cxnLst/>
            <a:rect l="l" t="t" r="r" b="b"/>
            <a:pathLst>
              <a:path w="7772400" h="63135">
                <a:moveTo>
                  <a:pt x="0" y="0"/>
                </a:moveTo>
                <a:lnTo>
                  <a:pt x="7772400" y="0"/>
                </a:lnTo>
                <a:lnTo>
                  <a:pt x="7772400" y="63135"/>
                </a:lnTo>
                <a:lnTo>
                  <a:pt x="0" y="63135"/>
                </a:lnTo>
                <a:lnTo>
                  <a:pt x="0" y="0"/>
                </a:lnTo>
                <a:close/>
              </a:path>
            </a:pathLst>
          </a:custGeom>
          <a:blipFill>
            <a:blip r:embed="rId5"/>
            <a:stretch>
              <a:fillRect t="-168418" r="-45268" b="-4381325"/>
            </a:stretch>
          </a:blipFill>
        </p:spPr>
        <p:txBody>
          <a:bodyPr/>
          <a:lstStyle/>
          <a:p>
            <a:endParaRPr lang="en-US"/>
          </a:p>
        </p:txBody>
      </p:sp>
      <p:sp>
        <p:nvSpPr>
          <p:cNvPr id="13" name="Freeform 13"/>
          <p:cNvSpPr/>
          <p:nvPr/>
        </p:nvSpPr>
        <p:spPr>
          <a:xfrm rot="-10800000">
            <a:off x="0" y="4777322"/>
            <a:ext cx="7772400" cy="63135"/>
          </a:xfrm>
          <a:custGeom>
            <a:avLst/>
            <a:gdLst/>
            <a:ahLst/>
            <a:cxnLst/>
            <a:rect l="l" t="t" r="r" b="b"/>
            <a:pathLst>
              <a:path w="7772400" h="63135">
                <a:moveTo>
                  <a:pt x="0" y="0"/>
                </a:moveTo>
                <a:lnTo>
                  <a:pt x="7772400" y="0"/>
                </a:lnTo>
                <a:lnTo>
                  <a:pt x="7772400" y="63135"/>
                </a:lnTo>
                <a:lnTo>
                  <a:pt x="0" y="63135"/>
                </a:lnTo>
                <a:lnTo>
                  <a:pt x="0" y="0"/>
                </a:lnTo>
                <a:close/>
              </a:path>
            </a:pathLst>
          </a:custGeom>
          <a:blipFill>
            <a:blip r:embed="rId5"/>
            <a:stretch>
              <a:fillRect t="-168418" r="-45268" b="-4381325"/>
            </a:stretch>
          </a:blipFill>
        </p:spPr>
        <p:txBody>
          <a:bodyPr/>
          <a:lstStyle/>
          <a:p>
            <a:endParaRPr lang="en-US"/>
          </a:p>
        </p:txBody>
      </p:sp>
      <p:sp>
        <p:nvSpPr>
          <p:cNvPr id="14" name="Freeform 14"/>
          <p:cNvSpPr/>
          <p:nvPr/>
        </p:nvSpPr>
        <p:spPr>
          <a:xfrm rot="-10800000">
            <a:off x="1481" y="8948597"/>
            <a:ext cx="7772400" cy="63135"/>
          </a:xfrm>
          <a:custGeom>
            <a:avLst/>
            <a:gdLst/>
            <a:ahLst/>
            <a:cxnLst/>
            <a:rect l="l" t="t" r="r" b="b"/>
            <a:pathLst>
              <a:path w="7772400" h="63135">
                <a:moveTo>
                  <a:pt x="0" y="0"/>
                </a:moveTo>
                <a:lnTo>
                  <a:pt x="7772400" y="0"/>
                </a:lnTo>
                <a:lnTo>
                  <a:pt x="7772400" y="63136"/>
                </a:lnTo>
                <a:lnTo>
                  <a:pt x="0" y="63136"/>
                </a:lnTo>
                <a:lnTo>
                  <a:pt x="0" y="0"/>
                </a:lnTo>
                <a:close/>
              </a:path>
            </a:pathLst>
          </a:custGeom>
          <a:blipFill>
            <a:blip r:embed="rId5"/>
            <a:stretch>
              <a:fillRect t="-168418" r="-45268" b="-4381325"/>
            </a:stretch>
          </a:blipFill>
        </p:spPr>
        <p:txBody>
          <a:bodyPr/>
          <a:lstStyle/>
          <a:p>
            <a:endParaRPr lang="en-US"/>
          </a:p>
        </p:txBody>
      </p:sp>
      <p:sp>
        <p:nvSpPr>
          <p:cNvPr id="15" name="Freeform 15"/>
          <p:cNvSpPr/>
          <p:nvPr/>
        </p:nvSpPr>
        <p:spPr>
          <a:xfrm rot="-10800000">
            <a:off x="0" y="6049560"/>
            <a:ext cx="7772400" cy="63135"/>
          </a:xfrm>
          <a:custGeom>
            <a:avLst/>
            <a:gdLst/>
            <a:ahLst/>
            <a:cxnLst/>
            <a:rect l="l" t="t" r="r" b="b"/>
            <a:pathLst>
              <a:path w="7772400" h="63135">
                <a:moveTo>
                  <a:pt x="0" y="0"/>
                </a:moveTo>
                <a:lnTo>
                  <a:pt x="7772400" y="0"/>
                </a:lnTo>
                <a:lnTo>
                  <a:pt x="7772400" y="63135"/>
                </a:lnTo>
                <a:lnTo>
                  <a:pt x="0" y="63135"/>
                </a:lnTo>
                <a:lnTo>
                  <a:pt x="0" y="0"/>
                </a:lnTo>
                <a:close/>
              </a:path>
            </a:pathLst>
          </a:custGeom>
          <a:blipFill>
            <a:blip r:embed="rId5"/>
            <a:stretch>
              <a:fillRect t="-168418" r="-45268" b="-4381325"/>
            </a:stretch>
          </a:blipFill>
          <a:ln cap="sq">
            <a:noFill/>
            <a:prstDash val="solid"/>
            <a:miter/>
          </a:ln>
        </p:spPr>
        <p:txBody>
          <a:bodyPr/>
          <a:lstStyle/>
          <a:p>
            <a:endParaRPr lang="en-US"/>
          </a:p>
        </p:txBody>
      </p:sp>
      <p:sp>
        <p:nvSpPr>
          <p:cNvPr id="16" name="Freeform 16"/>
          <p:cNvSpPr/>
          <p:nvPr/>
        </p:nvSpPr>
        <p:spPr>
          <a:xfrm rot="-10800000">
            <a:off x="0" y="7519965"/>
            <a:ext cx="7772400" cy="63135"/>
          </a:xfrm>
          <a:custGeom>
            <a:avLst/>
            <a:gdLst/>
            <a:ahLst/>
            <a:cxnLst/>
            <a:rect l="l" t="t" r="r" b="b"/>
            <a:pathLst>
              <a:path w="7772400" h="63135">
                <a:moveTo>
                  <a:pt x="0" y="0"/>
                </a:moveTo>
                <a:lnTo>
                  <a:pt x="7772400" y="0"/>
                </a:lnTo>
                <a:lnTo>
                  <a:pt x="7772400" y="63135"/>
                </a:lnTo>
                <a:lnTo>
                  <a:pt x="0" y="63135"/>
                </a:lnTo>
                <a:lnTo>
                  <a:pt x="0" y="0"/>
                </a:lnTo>
                <a:close/>
              </a:path>
            </a:pathLst>
          </a:custGeom>
          <a:blipFill>
            <a:blip r:embed="rId5"/>
            <a:stretch>
              <a:fillRect t="-168418" r="-45268" b="-4381325"/>
            </a:stretch>
          </a:blipFill>
          <a:ln cap="sq">
            <a:noFill/>
            <a:prstDash val="solid"/>
            <a:miter/>
          </a:ln>
        </p:spPr>
        <p:txBody>
          <a:bodyPr/>
          <a:lstStyle/>
          <a:p>
            <a:endParaRPr lang="en-US"/>
          </a:p>
        </p:txBody>
      </p:sp>
      <p:grpSp>
        <p:nvGrpSpPr>
          <p:cNvPr id="17" name="Group 17"/>
          <p:cNvGrpSpPr/>
          <p:nvPr/>
        </p:nvGrpSpPr>
        <p:grpSpPr>
          <a:xfrm>
            <a:off x="2102166" y="2814780"/>
            <a:ext cx="3568069" cy="260730"/>
            <a:chOff x="0" y="0"/>
            <a:chExt cx="1438936" cy="105148"/>
          </a:xfrm>
        </p:grpSpPr>
        <p:sp>
          <p:nvSpPr>
            <p:cNvPr id="18" name="Freeform 18"/>
            <p:cNvSpPr/>
            <p:nvPr/>
          </p:nvSpPr>
          <p:spPr>
            <a:xfrm>
              <a:off x="0" y="0"/>
              <a:ext cx="1438936" cy="105148"/>
            </a:xfrm>
            <a:custGeom>
              <a:avLst/>
              <a:gdLst/>
              <a:ahLst/>
              <a:cxnLst/>
              <a:rect l="l" t="t" r="r" b="b"/>
              <a:pathLst>
                <a:path w="1438936" h="105148">
                  <a:moveTo>
                    <a:pt x="0" y="0"/>
                  </a:moveTo>
                  <a:lnTo>
                    <a:pt x="1438936" y="0"/>
                  </a:lnTo>
                  <a:lnTo>
                    <a:pt x="1438936" y="105148"/>
                  </a:lnTo>
                  <a:lnTo>
                    <a:pt x="0" y="105148"/>
                  </a:lnTo>
                  <a:close/>
                </a:path>
              </a:pathLst>
            </a:custGeom>
            <a:solidFill>
              <a:srgbClr val="FFFFFF"/>
            </a:solidFill>
          </p:spPr>
          <p:txBody>
            <a:bodyPr/>
            <a:lstStyle/>
            <a:p>
              <a:endParaRPr lang="en-US"/>
            </a:p>
          </p:txBody>
        </p:sp>
        <p:sp>
          <p:nvSpPr>
            <p:cNvPr id="19" name="TextBox 19"/>
            <p:cNvSpPr txBox="1"/>
            <p:nvPr/>
          </p:nvSpPr>
          <p:spPr>
            <a:xfrm>
              <a:off x="0" y="-38100"/>
              <a:ext cx="1438936" cy="143248"/>
            </a:xfrm>
            <a:prstGeom prst="rect">
              <a:avLst/>
            </a:prstGeom>
          </p:spPr>
          <p:txBody>
            <a:bodyPr lIns="50800" tIns="50800" rIns="50800" bIns="50800" rtlCol="0" anchor="ctr"/>
            <a:lstStyle/>
            <a:p>
              <a:pPr algn="ctr">
                <a:lnSpc>
                  <a:spcPts val="2800"/>
                </a:lnSpc>
              </a:pPr>
              <a:endParaRPr/>
            </a:p>
          </p:txBody>
        </p:sp>
      </p:grpSp>
      <p:grpSp>
        <p:nvGrpSpPr>
          <p:cNvPr id="20" name="Group 20"/>
          <p:cNvGrpSpPr/>
          <p:nvPr/>
        </p:nvGrpSpPr>
        <p:grpSpPr>
          <a:xfrm>
            <a:off x="2494852" y="4678524"/>
            <a:ext cx="2782697" cy="260730"/>
            <a:chOff x="0" y="0"/>
            <a:chExt cx="1122210" cy="105148"/>
          </a:xfrm>
        </p:grpSpPr>
        <p:sp>
          <p:nvSpPr>
            <p:cNvPr id="21" name="Freeform 21"/>
            <p:cNvSpPr/>
            <p:nvPr/>
          </p:nvSpPr>
          <p:spPr>
            <a:xfrm>
              <a:off x="0" y="0"/>
              <a:ext cx="1122210" cy="105148"/>
            </a:xfrm>
            <a:custGeom>
              <a:avLst/>
              <a:gdLst/>
              <a:ahLst/>
              <a:cxnLst/>
              <a:rect l="l" t="t" r="r" b="b"/>
              <a:pathLst>
                <a:path w="1122210" h="105148">
                  <a:moveTo>
                    <a:pt x="0" y="0"/>
                  </a:moveTo>
                  <a:lnTo>
                    <a:pt x="1122210" y="0"/>
                  </a:lnTo>
                  <a:lnTo>
                    <a:pt x="1122210" y="105148"/>
                  </a:lnTo>
                  <a:lnTo>
                    <a:pt x="0" y="105148"/>
                  </a:lnTo>
                  <a:close/>
                </a:path>
              </a:pathLst>
            </a:custGeom>
            <a:solidFill>
              <a:srgbClr val="FFFFFF"/>
            </a:solidFill>
          </p:spPr>
          <p:txBody>
            <a:bodyPr/>
            <a:lstStyle/>
            <a:p>
              <a:endParaRPr lang="en-US"/>
            </a:p>
          </p:txBody>
        </p:sp>
        <p:sp>
          <p:nvSpPr>
            <p:cNvPr id="22" name="TextBox 22"/>
            <p:cNvSpPr txBox="1"/>
            <p:nvPr/>
          </p:nvSpPr>
          <p:spPr>
            <a:xfrm>
              <a:off x="0" y="-38100"/>
              <a:ext cx="1122210" cy="143248"/>
            </a:xfrm>
            <a:prstGeom prst="rect">
              <a:avLst/>
            </a:prstGeom>
          </p:spPr>
          <p:txBody>
            <a:bodyPr lIns="50800" tIns="50800" rIns="50800" bIns="50800" rtlCol="0" anchor="ctr"/>
            <a:lstStyle/>
            <a:p>
              <a:pPr algn="ctr">
                <a:lnSpc>
                  <a:spcPts val="2800"/>
                </a:lnSpc>
              </a:pPr>
              <a:endParaRPr/>
            </a:p>
          </p:txBody>
        </p:sp>
      </p:grpSp>
      <p:grpSp>
        <p:nvGrpSpPr>
          <p:cNvPr id="23" name="Group 23"/>
          <p:cNvGrpSpPr/>
          <p:nvPr/>
        </p:nvGrpSpPr>
        <p:grpSpPr>
          <a:xfrm>
            <a:off x="2496333" y="8849800"/>
            <a:ext cx="2782697" cy="260730"/>
            <a:chOff x="0" y="0"/>
            <a:chExt cx="1122210" cy="105148"/>
          </a:xfrm>
        </p:grpSpPr>
        <p:sp>
          <p:nvSpPr>
            <p:cNvPr id="24" name="Freeform 24"/>
            <p:cNvSpPr/>
            <p:nvPr/>
          </p:nvSpPr>
          <p:spPr>
            <a:xfrm>
              <a:off x="0" y="0"/>
              <a:ext cx="1122210" cy="105148"/>
            </a:xfrm>
            <a:custGeom>
              <a:avLst/>
              <a:gdLst/>
              <a:ahLst/>
              <a:cxnLst/>
              <a:rect l="l" t="t" r="r" b="b"/>
              <a:pathLst>
                <a:path w="1122210" h="105148">
                  <a:moveTo>
                    <a:pt x="0" y="0"/>
                  </a:moveTo>
                  <a:lnTo>
                    <a:pt x="1122210" y="0"/>
                  </a:lnTo>
                  <a:lnTo>
                    <a:pt x="1122210" y="105148"/>
                  </a:lnTo>
                  <a:lnTo>
                    <a:pt x="0" y="105148"/>
                  </a:lnTo>
                  <a:close/>
                </a:path>
              </a:pathLst>
            </a:custGeom>
            <a:solidFill>
              <a:srgbClr val="FFFFFF"/>
            </a:solidFill>
          </p:spPr>
          <p:txBody>
            <a:bodyPr/>
            <a:lstStyle/>
            <a:p>
              <a:endParaRPr lang="en-US"/>
            </a:p>
          </p:txBody>
        </p:sp>
        <p:sp>
          <p:nvSpPr>
            <p:cNvPr id="25" name="TextBox 25"/>
            <p:cNvSpPr txBox="1"/>
            <p:nvPr/>
          </p:nvSpPr>
          <p:spPr>
            <a:xfrm>
              <a:off x="0" y="-38100"/>
              <a:ext cx="1122210" cy="143248"/>
            </a:xfrm>
            <a:prstGeom prst="rect">
              <a:avLst/>
            </a:prstGeom>
          </p:spPr>
          <p:txBody>
            <a:bodyPr lIns="50800" tIns="50800" rIns="50800" bIns="50800" rtlCol="0" anchor="ctr"/>
            <a:lstStyle/>
            <a:p>
              <a:pPr algn="ctr">
                <a:lnSpc>
                  <a:spcPts val="2800"/>
                </a:lnSpc>
              </a:pPr>
              <a:endParaRPr/>
            </a:p>
          </p:txBody>
        </p:sp>
      </p:grpSp>
      <p:grpSp>
        <p:nvGrpSpPr>
          <p:cNvPr id="26" name="Group 26"/>
          <p:cNvGrpSpPr/>
          <p:nvPr/>
        </p:nvGrpSpPr>
        <p:grpSpPr>
          <a:xfrm>
            <a:off x="1738697" y="5950763"/>
            <a:ext cx="4295005" cy="260730"/>
            <a:chOff x="0" y="0"/>
            <a:chExt cx="1732096" cy="105148"/>
          </a:xfrm>
        </p:grpSpPr>
        <p:sp>
          <p:nvSpPr>
            <p:cNvPr id="27" name="Freeform 27"/>
            <p:cNvSpPr/>
            <p:nvPr/>
          </p:nvSpPr>
          <p:spPr>
            <a:xfrm>
              <a:off x="0" y="0"/>
              <a:ext cx="1732096" cy="105148"/>
            </a:xfrm>
            <a:custGeom>
              <a:avLst/>
              <a:gdLst/>
              <a:ahLst/>
              <a:cxnLst/>
              <a:rect l="l" t="t" r="r" b="b"/>
              <a:pathLst>
                <a:path w="1732096" h="105148">
                  <a:moveTo>
                    <a:pt x="0" y="0"/>
                  </a:moveTo>
                  <a:lnTo>
                    <a:pt x="1732096" y="0"/>
                  </a:lnTo>
                  <a:lnTo>
                    <a:pt x="1732096" y="105148"/>
                  </a:lnTo>
                  <a:lnTo>
                    <a:pt x="0" y="105148"/>
                  </a:lnTo>
                  <a:close/>
                </a:path>
              </a:pathLst>
            </a:custGeom>
            <a:solidFill>
              <a:srgbClr val="FFFFFF"/>
            </a:solidFill>
          </p:spPr>
          <p:txBody>
            <a:bodyPr/>
            <a:lstStyle/>
            <a:p>
              <a:endParaRPr lang="en-US"/>
            </a:p>
          </p:txBody>
        </p:sp>
        <p:sp>
          <p:nvSpPr>
            <p:cNvPr id="28" name="TextBox 28"/>
            <p:cNvSpPr txBox="1"/>
            <p:nvPr/>
          </p:nvSpPr>
          <p:spPr>
            <a:xfrm>
              <a:off x="0" y="-38100"/>
              <a:ext cx="1732096" cy="143248"/>
            </a:xfrm>
            <a:prstGeom prst="rect">
              <a:avLst/>
            </a:prstGeom>
          </p:spPr>
          <p:txBody>
            <a:bodyPr lIns="50800" tIns="50800" rIns="50800" bIns="50800" rtlCol="0" anchor="ctr"/>
            <a:lstStyle/>
            <a:p>
              <a:pPr algn="ctr">
                <a:lnSpc>
                  <a:spcPts val="2800"/>
                </a:lnSpc>
              </a:pPr>
              <a:endParaRPr/>
            </a:p>
          </p:txBody>
        </p:sp>
      </p:grpSp>
      <p:grpSp>
        <p:nvGrpSpPr>
          <p:cNvPr id="29" name="Group 29"/>
          <p:cNvGrpSpPr/>
          <p:nvPr/>
        </p:nvGrpSpPr>
        <p:grpSpPr>
          <a:xfrm>
            <a:off x="2494852" y="7421168"/>
            <a:ext cx="2782697" cy="260730"/>
            <a:chOff x="0" y="0"/>
            <a:chExt cx="1122210" cy="105148"/>
          </a:xfrm>
        </p:grpSpPr>
        <p:sp>
          <p:nvSpPr>
            <p:cNvPr id="30" name="Freeform 30"/>
            <p:cNvSpPr/>
            <p:nvPr/>
          </p:nvSpPr>
          <p:spPr>
            <a:xfrm>
              <a:off x="0" y="0"/>
              <a:ext cx="1122210" cy="105148"/>
            </a:xfrm>
            <a:custGeom>
              <a:avLst/>
              <a:gdLst/>
              <a:ahLst/>
              <a:cxnLst/>
              <a:rect l="l" t="t" r="r" b="b"/>
              <a:pathLst>
                <a:path w="1122210" h="105148">
                  <a:moveTo>
                    <a:pt x="0" y="0"/>
                  </a:moveTo>
                  <a:lnTo>
                    <a:pt x="1122210" y="0"/>
                  </a:lnTo>
                  <a:lnTo>
                    <a:pt x="1122210" y="105148"/>
                  </a:lnTo>
                  <a:lnTo>
                    <a:pt x="0" y="105148"/>
                  </a:lnTo>
                  <a:close/>
                </a:path>
              </a:pathLst>
            </a:custGeom>
            <a:solidFill>
              <a:srgbClr val="FFFFFF"/>
            </a:solidFill>
          </p:spPr>
          <p:txBody>
            <a:bodyPr/>
            <a:lstStyle/>
            <a:p>
              <a:endParaRPr lang="en-US"/>
            </a:p>
          </p:txBody>
        </p:sp>
        <p:sp>
          <p:nvSpPr>
            <p:cNvPr id="31" name="TextBox 31"/>
            <p:cNvSpPr txBox="1"/>
            <p:nvPr/>
          </p:nvSpPr>
          <p:spPr>
            <a:xfrm>
              <a:off x="0" y="-38100"/>
              <a:ext cx="1122210" cy="143248"/>
            </a:xfrm>
            <a:prstGeom prst="rect">
              <a:avLst/>
            </a:prstGeom>
          </p:spPr>
          <p:txBody>
            <a:bodyPr lIns="50800" tIns="50800" rIns="50800" bIns="50800" rtlCol="0" anchor="ctr"/>
            <a:lstStyle/>
            <a:p>
              <a:pPr algn="ctr">
                <a:lnSpc>
                  <a:spcPts val="2800"/>
                </a:lnSpc>
              </a:pPr>
              <a:endParaRPr/>
            </a:p>
          </p:txBody>
        </p:sp>
      </p:grpSp>
      <p:grpSp>
        <p:nvGrpSpPr>
          <p:cNvPr id="32" name="Group 32"/>
          <p:cNvGrpSpPr/>
          <p:nvPr/>
        </p:nvGrpSpPr>
        <p:grpSpPr>
          <a:xfrm>
            <a:off x="368026" y="2280159"/>
            <a:ext cx="41166" cy="265006"/>
            <a:chOff x="0" y="0"/>
            <a:chExt cx="16601" cy="106872"/>
          </a:xfrm>
        </p:grpSpPr>
        <p:sp>
          <p:nvSpPr>
            <p:cNvPr id="33" name="Freeform 33"/>
            <p:cNvSpPr/>
            <p:nvPr/>
          </p:nvSpPr>
          <p:spPr>
            <a:xfrm>
              <a:off x="0" y="0"/>
              <a:ext cx="16601" cy="106872"/>
            </a:xfrm>
            <a:custGeom>
              <a:avLst/>
              <a:gdLst/>
              <a:ahLst/>
              <a:cxnLst/>
              <a:rect l="l" t="t" r="r" b="b"/>
              <a:pathLst>
                <a:path w="16601" h="106872">
                  <a:moveTo>
                    <a:pt x="0" y="0"/>
                  </a:moveTo>
                  <a:lnTo>
                    <a:pt x="16601" y="0"/>
                  </a:lnTo>
                  <a:lnTo>
                    <a:pt x="16601" y="106872"/>
                  </a:lnTo>
                  <a:lnTo>
                    <a:pt x="0" y="106872"/>
                  </a:lnTo>
                  <a:close/>
                </a:path>
              </a:pathLst>
            </a:custGeom>
            <a:solidFill>
              <a:srgbClr val="009B95"/>
            </a:solidFill>
          </p:spPr>
          <p:txBody>
            <a:bodyPr/>
            <a:lstStyle/>
            <a:p>
              <a:endParaRPr lang="en-US"/>
            </a:p>
          </p:txBody>
        </p:sp>
        <p:sp>
          <p:nvSpPr>
            <p:cNvPr id="34" name="TextBox 34"/>
            <p:cNvSpPr txBox="1"/>
            <p:nvPr/>
          </p:nvSpPr>
          <p:spPr>
            <a:xfrm>
              <a:off x="0" y="-38100"/>
              <a:ext cx="16601" cy="144972"/>
            </a:xfrm>
            <a:prstGeom prst="rect">
              <a:avLst/>
            </a:prstGeom>
          </p:spPr>
          <p:txBody>
            <a:bodyPr lIns="50800" tIns="50800" rIns="50800" bIns="50800" rtlCol="0" anchor="ctr"/>
            <a:lstStyle/>
            <a:p>
              <a:pPr algn="ctr">
                <a:lnSpc>
                  <a:spcPts val="2800"/>
                </a:lnSpc>
              </a:pPr>
              <a:endParaRPr/>
            </a:p>
          </p:txBody>
        </p:sp>
      </p:grpSp>
      <p:grpSp>
        <p:nvGrpSpPr>
          <p:cNvPr id="35" name="Group 35"/>
          <p:cNvGrpSpPr/>
          <p:nvPr/>
        </p:nvGrpSpPr>
        <p:grpSpPr>
          <a:xfrm>
            <a:off x="0" y="8518060"/>
            <a:ext cx="7772400" cy="1096597"/>
            <a:chOff x="0" y="0"/>
            <a:chExt cx="2709333" cy="382256"/>
          </a:xfrm>
        </p:grpSpPr>
        <p:sp>
          <p:nvSpPr>
            <p:cNvPr id="36" name="Freeform 36"/>
            <p:cNvSpPr/>
            <p:nvPr/>
          </p:nvSpPr>
          <p:spPr>
            <a:xfrm>
              <a:off x="0" y="0"/>
              <a:ext cx="2709333" cy="382256"/>
            </a:xfrm>
            <a:custGeom>
              <a:avLst/>
              <a:gdLst/>
              <a:ahLst/>
              <a:cxnLst/>
              <a:rect l="l" t="t" r="r" b="b"/>
              <a:pathLst>
                <a:path w="2709333" h="382256">
                  <a:moveTo>
                    <a:pt x="0" y="0"/>
                  </a:moveTo>
                  <a:lnTo>
                    <a:pt x="2709333" y="0"/>
                  </a:lnTo>
                  <a:lnTo>
                    <a:pt x="2709333" y="382256"/>
                  </a:lnTo>
                  <a:lnTo>
                    <a:pt x="0" y="382256"/>
                  </a:lnTo>
                  <a:close/>
                </a:path>
              </a:pathLst>
            </a:custGeom>
            <a:solidFill>
              <a:srgbClr val="F1F4F9"/>
            </a:solidFill>
          </p:spPr>
          <p:txBody>
            <a:bodyPr/>
            <a:lstStyle/>
            <a:p>
              <a:endParaRPr lang="en-US"/>
            </a:p>
          </p:txBody>
        </p:sp>
        <p:sp>
          <p:nvSpPr>
            <p:cNvPr id="37" name="TextBox 37"/>
            <p:cNvSpPr txBox="1"/>
            <p:nvPr/>
          </p:nvSpPr>
          <p:spPr>
            <a:xfrm>
              <a:off x="0" y="9525"/>
              <a:ext cx="2709333" cy="372731"/>
            </a:xfrm>
            <a:prstGeom prst="rect">
              <a:avLst/>
            </a:prstGeom>
          </p:spPr>
          <p:txBody>
            <a:bodyPr lIns="50800" tIns="50800" rIns="50800" bIns="50800" rtlCol="0" anchor="ctr"/>
            <a:lstStyle/>
            <a:p>
              <a:pPr algn="ctr">
                <a:lnSpc>
                  <a:spcPts val="1901"/>
                </a:lnSpc>
              </a:pPr>
              <a:endParaRPr/>
            </a:p>
          </p:txBody>
        </p:sp>
      </p:grpSp>
      <p:sp>
        <p:nvSpPr>
          <p:cNvPr id="38" name="TextBox 38"/>
          <p:cNvSpPr txBox="1"/>
          <p:nvPr/>
        </p:nvSpPr>
        <p:spPr>
          <a:xfrm>
            <a:off x="1642446" y="9761957"/>
            <a:ext cx="838105" cy="141624"/>
          </a:xfrm>
          <a:prstGeom prst="rect">
            <a:avLst/>
          </a:prstGeom>
        </p:spPr>
        <p:txBody>
          <a:bodyPr lIns="0" tIns="0" rIns="0" bIns="0" rtlCol="0" anchor="t">
            <a:spAutoFit/>
          </a:bodyPr>
          <a:lstStyle/>
          <a:p>
            <a:pPr algn="l">
              <a:lnSpc>
                <a:spcPts val="1121"/>
              </a:lnSpc>
            </a:pPr>
            <a:r>
              <a:rPr lang="en-US" sz="801" b="1">
                <a:solidFill>
                  <a:srgbClr val="FFFFFF"/>
                </a:solidFill>
                <a:latin typeface="Montserrat Bold"/>
                <a:ea typeface="Montserrat Bold"/>
                <a:cs typeface="Montserrat Bold"/>
                <a:sym typeface="Montserrat Bold"/>
              </a:rPr>
              <a:t>info@nabip.org</a:t>
            </a:r>
          </a:p>
        </p:txBody>
      </p:sp>
      <p:sp>
        <p:nvSpPr>
          <p:cNvPr id="39" name="TextBox 39"/>
          <p:cNvSpPr txBox="1"/>
          <p:nvPr/>
        </p:nvSpPr>
        <p:spPr>
          <a:xfrm>
            <a:off x="3299554" y="9761957"/>
            <a:ext cx="833230" cy="141624"/>
          </a:xfrm>
          <a:prstGeom prst="rect">
            <a:avLst/>
          </a:prstGeom>
        </p:spPr>
        <p:txBody>
          <a:bodyPr lIns="0" tIns="0" rIns="0" bIns="0" rtlCol="0" anchor="t">
            <a:spAutoFit/>
          </a:bodyPr>
          <a:lstStyle/>
          <a:p>
            <a:pPr algn="l">
              <a:lnSpc>
                <a:spcPts val="1121"/>
              </a:lnSpc>
            </a:pPr>
            <a:r>
              <a:rPr lang="en-US" sz="801" b="1">
                <a:solidFill>
                  <a:srgbClr val="FFFFFF"/>
                </a:solidFill>
                <a:latin typeface="Montserrat Bold"/>
                <a:ea typeface="Montserrat Bold"/>
                <a:cs typeface="Montserrat Bold"/>
                <a:sym typeface="Montserrat Bold"/>
              </a:rPr>
              <a:t>www.nabip.org</a:t>
            </a:r>
          </a:p>
        </p:txBody>
      </p:sp>
      <p:sp>
        <p:nvSpPr>
          <p:cNvPr id="40" name="TextBox 40"/>
          <p:cNvSpPr txBox="1"/>
          <p:nvPr/>
        </p:nvSpPr>
        <p:spPr>
          <a:xfrm>
            <a:off x="4960841" y="9731430"/>
            <a:ext cx="1463458" cy="250350"/>
          </a:xfrm>
          <a:prstGeom prst="rect">
            <a:avLst/>
          </a:prstGeom>
        </p:spPr>
        <p:txBody>
          <a:bodyPr lIns="0" tIns="0" rIns="0" bIns="0" rtlCol="0" anchor="t">
            <a:spAutoFit/>
          </a:bodyPr>
          <a:lstStyle/>
          <a:p>
            <a:pPr algn="l">
              <a:lnSpc>
                <a:spcPts val="1067"/>
              </a:lnSpc>
            </a:pPr>
            <a:r>
              <a:rPr lang="en-US" sz="801" b="1">
                <a:solidFill>
                  <a:srgbClr val="FFFFFF"/>
                </a:solidFill>
                <a:latin typeface="Montserrat Bold"/>
                <a:ea typeface="Montserrat Bold"/>
                <a:cs typeface="Montserrat Bold"/>
                <a:sym typeface="Montserrat Bold"/>
              </a:rPr>
              <a:t>999 E Street NW, Suite 604 Washington, DC 20004</a:t>
            </a:r>
          </a:p>
        </p:txBody>
      </p:sp>
      <p:sp>
        <p:nvSpPr>
          <p:cNvPr id="41" name="TextBox 41"/>
          <p:cNvSpPr txBox="1"/>
          <p:nvPr/>
        </p:nvSpPr>
        <p:spPr>
          <a:xfrm>
            <a:off x="1567817" y="5960288"/>
            <a:ext cx="4636767" cy="261350"/>
          </a:xfrm>
          <a:prstGeom prst="rect">
            <a:avLst/>
          </a:prstGeom>
        </p:spPr>
        <p:txBody>
          <a:bodyPr lIns="0" tIns="0" rIns="0" bIns="0" rtlCol="0" anchor="t">
            <a:spAutoFit/>
          </a:bodyPr>
          <a:lstStyle/>
          <a:p>
            <a:pPr algn="ctr">
              <a:lnSpc>
                <a:spcPts val="2011"/>
              </a:lnSpc>
            </a:pPr>
            <a:r>
              <a:rPr lang="en-US" b="1">
                <a:solidFill>
                  <a:srgbClr val="1E498E"/>
                </a:solidFill>
                <a:latin typeface="Montserrat Semi-Bold"/>
                <a:ea typeface="Montserrat Semi-Bold"/>
                <a:cs typeface="Montserrat Semi-Bold"/>
                <a:sym typeface="Montserrat Semi-Bold"/>
              </a:rPr>
              <a:t>Why This Matters for </a:t>
            </a:r>
            <a:r>
              <a:rPr lang="en-US" b="1">
                <a:solidFill>
                  <a:srgbClr val="1E498E"/>
                </a:solidFill>
                <a:highlight>
                  <a:srgbClr val="FFFF00"/>
                </a:highlight>
                <a:latin typeface="Montserrat Semi-Bold"/>
                <a:ea typeface="Montserrat Semi-Bold"/>
                <a:cs typeface="Montserrat Semi-Bold"/>
                <a:sym typeface="Montserrat Semi-Bold"/>
              </a:rPr>
              <a:t>[STATE]</a:t>
            </a:r>
          </a:p>
        </p:txBody>
      </p:sp>
      <p:sp>
        <p:nvSpPr>
          <p:cNvPr id="42" name="TextBox 42"/>
          <p:cNvSpPr txBox="1"/>
          <p:nvPr/>
        </p:nvSpPr>
        <p:spPr>
          <a:xfrm>
            <a:off x="2387106" y="7430693"/>
            <a:ext cx="2998189" cy="261350"/>
          </a:xfrm>
          <a:prstGeom prst="rect">
            <a:avLst/>
          </a:prstGeom>
        </p:spPr>
        <p:txBody>
          <a:bodyPr lIns="0" tIns="0" rIns="0" bIns="0" rtlCol="0" anchor="t">
            <a:spAutoFit/>
          </a:bodyPr>
          <a:lstStyle/>
          <a:p>
            <a:pPr algn="ctr">
              <a:lnSpc>
                <a:spcPts val="2011"/>
              </a:lnSpc>
            </a:pPr>
            <a:r>
              <a:rPr lang="en-US" sz="1828" b="1">
                <a:solidFill>
                  <a:srgbClr val="1E498E"/>
                </a:solidFill>
                <a:latin typeface="Montserrat Semi-Bold"/>
                <a:ea typeface="Montserrat Semi-Bold"/>
                <a:cs typeface="Montserrat Semi-Bold"/>
                <a:sym typeface="Montserrat Semi-Bold"/>
              </a:rPr>
              <a:t>Built-In Safeguards</a:t>
            </a:r>
          </a:p>
        </p:txBody>
      </p:sp>
      <p:sp>
        <p:nvSpPr>
          <p:cNvPr id="43" name="TextBox 43"/>
          <p:cNvSpPr txBox="1"/>
          <p:nvPr/>
        </p:nvSpPr>
        <p:spPr>
          <a:xfrm>
            <a:off x="368026" y="258161"/>
            <a:ext cx="6654752" cy="708431"/>
          </a:xfrm>
          <a:prstGeom prst="rect">
            <a:avLst/>
          </a:prstGeom>
        </p:spPr>
        <p:txBody>
          <a:bodyPr lIns="0" tIns="0" rIns="0" bIns="0" rtlCol="0" anchor="t">
            <a:spAutoFit/>
          </a:bodyPr>
          <a:lstStyle/>
          <a:p>
            <a:pPr algn="l">
              <a:lnSpc>
                <a:spcPts val="2765"/>
              </a:lnSpc>
            </a:pPr>
            <a:r>
              <a:rPr lang="en-US" sz="2765" b="1">
                <a:solidFill>
                  <a:srgbClr val="1E4A91"/>
                </a:solidFill>
                <a:latin typeface="Montserrat Bold"/>
                <a:ea typeface="Montserrat Bold"/>
                <a:cs typeface="Montserrat Bold"/>
                <a:sym typeface="Montserrat Bold"/>
              </a:rPr>
              <a:t>Employer‑Level Access to Reporting &amp; Analytics (ELARA) Act</a:t>
            </a:r>
          </a:p>
        </p:txBody>
      </p:sp>
      <p:sp>
        <p:nvSpPr>
          <p:cNvPr id="44" name="TextBox 44"/>
          <p:cNvSpPr txBox="1"/>
          <p:nvPr/>
        </p:nvSpPr>
        <p:spPr>
          <a:xfrm>
            <a:off x="368026" y="988647"/>
            <a:ext cx="5823262" cy="209092"/>
          </a:xfrm>
          <a:prstGeom prst="rect">
            <a:avLst/>
          </a:prstGeom>
        </p:spPr>
        <p:txBody>
          <a:bodyPr lIns="0" tIns="0" rIns="0" bIns="0" rtlCol="0" anchor="t">
            <a:spAutoFit/>
          </a:bodyPr>
          <a:lstStyle/>
          <a:p>
            <a:pPr algn="l">
              <a:lnSpc>
                <a:spcPts val="1610"/>
              </a:lnSpc>
            </a:pPr>
            <a:r>
              <a:rPr lang="en-US" sz="1463" b="1" spc="-29">
                <a:solidFill>
                  <a:srgbClr val="1E4A91"/>
                </a:solidFill>
                <a:latin typeface="Montserrat Semi-Bold"/>
                <a:ea typeface="Montserrat Semi-Bold"/>
                <a:cs typeface="Montserrat Semi-Bold"/>
                <a:sym typeface="Montserrat Semi-Bold"/>
              </a:rPr>
              <a:t>A Targeted Transparency Solution for Employer Health Plans</a:t>
            </a:r>
          </a:p>
        </p:txBody>
      </p:sp>
      <p:sp>
        <p:nvSpPr>
          <p:cNvPr id="45" name="TextBox 45"/>
          <p:cNvSpPr txBox="1"/>
          <p:nvPr/>
        </p:nvSpPr>
        <p:spPr>
          <a:xfrm>
            <a:off x="368026" y="1464079"/>
            <a:ext cx="3892849" cy="251191"/>
          </a:xfrm>
          <a:prstGeom prst="rect">
            <a:avLst/>
          </a:prstGeom>
        </p:spPr>
        <p:txBody>
          <a:bodyPr lIns="0" tIns="0" rIns="0" bIns="0" rtlCol="0" anchor="t">
            <a:spAutoFit/>
          </a:bodyPr>
          <a:lstStyle/>
          <a:p>
            <a:pPr algn="l">
              <a:lnSpc>
                <a:spcPts val="1901"/>
              </a:lnSpc>
            </a:pPr>
            <a:r>
              <a:rPr lang="en-US" sz="1728" b="1">
                <a:solidFill>
                  <a:srgbClr val="FFFFFF"/>
                </a:solidFill>
                <a:latin typeface="Montserrat Semi-Bold"/>
                <a:ea typeface="Montserrat Semi-Bold"/>
                <a:cs typeface="Montserrat Semi-Bold"/>
                <a:sym typeface="Montserrat Semi-Bold"/>
              </a:rPr>
              <a:t>The Issue</a:t>
            </a:r>
          </a:p>
        </p:txBody>
      </p:sp>
      <p:sp>
        <p:nvSpPr>
          <p:cNvPr id="46" name="TextBox 46"/>
          <p:cNvSpPr txBox="1"/>
          <p:nvPr/>
        </p:nvSpPr>
        <p:spPr>
          <a:xfrm>
            <a:off x="2098464" y="2824305"/>
            <a:ext cx="3575471" cy="261350"/>
          </a:xfrm>
          <a:prstGeom prst="rect">
            <a:avLst/>
          </a:prstGeom>
        </p:spPr>
        <p:txBody>
          <a:bodyPr lIns="0" tIns="0" rIns="0" bIns="0" rtlCol="0" anchor="t">
            <a:spAutoFit/>
          </a:bodyPr>
          <a:lstStyle/>
          <a:p>
            <a:pPr algn="ctr">
              <a:lnSpc>
                <a:spcPts val="2011"/>
              </a:lnSpc>
            </a:pPr>
            <a:r>
              <a:rPr lang="en-US" sz="1828" b="1">
                <a:solidFill>
                  <a:srgbClr val="1E498E"/>
                </a:solidFill>
                <a:latin typeface="Montserrat Semi-Bold"/>
                <a:ea typeface="Montserrat Semi-Bold"/>
                <a:cs typeface="Montserrat Semi-Bold"/>
                <a:sym typeface="Montserrat Semi-Bold"/>
              </a:rPr>
              <a:t>What the ELARA Act Does</a:t>
            </a:r>
          </a:p>
        </p:txBody>
      </p:sp>
      <p:sp>
        <p:nvSpPr>
          <p:cNvPr id="47" name="TextBox 47"/>
          <p:cNvSpPr txBox="1"/>
          <p:nvPr/>
        </p:nvSpPr>
        <p:spPr>
          <a:xfrm>
            <a:off x="2561796" y="4688049"/>
            <a:ext cx="2648807" cy="261350"/>
          </a:xfrm>
          <a:prstGeom prst="rect">
            <a:avLst/>
          </a:prstGeom>
        </p:spPr>
        <p:txBody>
          <a:bodyPr lIns="0" tIns="0" rIns="0" bIns="0" rtlCol="0" anchor="t">
            <a:spAutoFit/>
          </a:bodyPr>
          <a:lstStyle/>
          <a:p>
            <a:pPr algn="ctr">
              <a:lnSpc>
                <a:spcPts val="2011"/>
              </a:lnSpc>
            </a:pPr>
            <a:r>
              <a:rPr lang="en-US" sz="1828" b="1">
                <a:solidFill>
                  <a:srgbClr val="1E498E"/>
                </a:solidFill>
                <a:latin typeface="Montserrat Semi-Bold"/>
                <a:ea typeface="Montserrat Semi-Bold"/>
                <a:cs typeface="Montserrat Semi-Bold"/>
                <a:sym typeface="Montserrat Semi-Bold"/>
              </a:rPr>
              <a:t>Why It Makes Sense</a:t>
            </a:r>
          </a:p>
        </p:txBody>
      </p:sp>
      <p:sp>
        <p:nvSpPr>
          <p:cNvPr id="48" name="TextBox 48"/>
          <p:cNvSpPr txBox="1"/>
          <p:nvPr/>
        </p:nvSpPr>
        <p:spPr>
          <a:xfrm>
            <a:off x="529828" y="2301420"/>
            <a:ext cx="5067121" cy="269423"/>
          </a:xfrm>
          <a:prstGeom prst="rect">
            <a:avLst/>
          </a:prstGeom>
        </p:spPr>
        <p:txBody>
          <a:bodyPr lIns="0" tIns="0" rIns="0" bIns="0" rtlCol="0" anchor="t">
            <a:spAutoFit/>
          </a:bodyPr>
          <a:lstStyle/>
          <a:p>
            <a:pPr algn="l">
              <a:lnSpc>
                <a:spcPts val="1060"/>
              </a:lnSpc>
            </a:pPr>
            <a:r>
              <a:rPr lang="en-US" sz="964" b="1" i="1">
                <a:solidFill>
                  <a:srgbClr val="009B96"/>
                </a:solidFill>
                <a:latin typeface="Montserrat Bold Italics"/>
                <a:ea typeface="Montserrat Bold Italics"/>
                <a:cs typeface="Montserrat Bold Italics"/>
                <a:sym typeface="Montserrat Bold Italics"/>
              </a:rPr>
              <a:t>Employers are legally responsible for managing plan costs and compliance without the data necessary to do so responsibly.</a:t>
            </a:r>
          </a:p>
        </p:txBody>
      </p:sp>
      <p:sp>
        <p:nvSpPr>
          <p:cNvPr id="49" name="TextBox 49"/>
          <p:cNvSpPr txBox="1"/>
          <p:nvPr/>
        </p:nvSpPr>
        <p:spPr>
          <a:xfrm>
            <a:off x="794286" y="4421349"/>
            <a:ext cx="6183829" cy="152400"/>
          </a:xfrm>
          <a:prstGeom prst="rect">
            <a:avLst/>
          </a:prstGeom>
        </p:spPr>
        <p:txBody>
          <a:bodyPr lIns="0" tIns="0" rIns="0" bIns="0" rtlCol="0" anchor="t">
            <a:spAutoFit/>
          </a:bodyPr>
          <a:lstStyle/>
          <a:p>
            <a:pPr marL="0" lvl="0" indent="0" algn="ctr">
              <a:lnSpc>
                <a:spcPts val="1157"/>
              </a:lnSpc>
              <a:spcBef>
                <a:spcPct val="0"/>
              </a:spcBef>
            </a:pPr>
            <a:r>
              <a:rPr lang="en-US" sz="964" b="1" u="none" strike="noStrike" spc="-19">
                <a:solidFill>
                  <a:srgbClr val="1E498E"/>
                </a:solidFill>
                <a:latin typeface="Roboto Bold"/>
                <a:ea typeface="Roboto Bold"/>
                <a:cs typeface="Roboto Bold"/>
                <a:sym typeface="Roboto Bold"/>
              </a:rPr>
              <a:t>The Act does not require public disclosure, patient access, or use beyond plan administration and fiduciary oversight.</a:t>
            </a:r>
          </a:p>
        </p:txBody>
      </p:sp>
      <p:sp>
        <p:nvSpPr>
          <p:cNvPr id="50" name="TextBox 50"/>
          <p:cNvSpPr txBox="1"/>
          <p:nvPr/>
        </p:nvSpPr>
        <p:spPr>
          <a:xfrm>
            <a:off x="428554" y="3448759"/>
            <a:ext cx="4650801" cy="142875"/>
          </a:xfrm>
          <a:prstGeom prst="rect">
            <a:avLst/>
          </a:prstGeom>
        </p:spPr>
        <p:txBody>
          <a:bodyPr lIns="0" tIns="0" rIns="0" bIns="0" rtlCol="0" anchor="t">
            <a:spAutoFit/>
          </a:bodyPr>
          <a:lstStyle/>
          <a:p>
            <a:pPr marL="0" lvl="0" indent="0" algn="l">
              <a:lnSpc>
                <a:spcPts val="1170"/>
              </a:lnSpc>
              <a:spcBef>
                <a:spcPct val="0"/>
              </a:spcBef>
            </a:pPr>
            <a:r>
              <a:rPr lang="en-US" sz="975" b="1" u="none" strike="noStrike" spc="-19">
                <a:solidFill>
                  <a:srgbClr val="1E498E"/>
                </a:solidFill>
                <a:latin typeface="Roboto Bold"/>
                <a:ea typeface="Roboto Bold"/>
                <a:cs typeface="Roboto Bold"/>
                <a:sym typeface="Roboto Bold"/>
              </a:rPr>
              <a:t>Key provisions:</a:t>
            </a:r>
          </a:p>
        </p:txBody>
      </p:sp>
      <p:sp>
        <p:nvSpPr>
          <p:cNvPr id="51" name="TextBox 51"/>
          <p:cNvSpPr txBox="1"/>
          <p:nvPr/>
        </p:nvSpPr>
        <p:spPr>
          <a:xfrm>
            <a:off x="368026" y="1755157"/>
            <a:ext cx="5228923" cy="453650"/>
          </a:xfrm>
          <a:prstGeom prst="rect">
            <a:avLst/>
          </a:prstGeom>
        </p:spPr>
        <p:txBody>
          <a:bodyPr lIns="0" tIns="0" rIns="0" bIns="0" rtlCol="0" anchor="t">
            <a:spAutoFit/>
          </a:bodyPr>
          <a:lstStyle/>
          <a:p>
            <a:pPr algn="l">
              <a:lnSpc>
                <a:spcPts val="1157"/>
              </a:lnSpc>
            </a:pPr>
            <a:r>
              <a:rPr lang="en-US" sz="950" b="1" spc="-19" dirty="0">
                <a:solidFill>
                  <a:srgbClr val="FFFFFF"/>
                </a:solidFill>
                <a:latin typeface="Roboto Bold"/>
                <a:ea typeface="Roboto Bold"/>
                <a:cs typeface="Roboto Bold"/>
                <a:sym typeface="Roboto Bold"/>
              </a:rPr>
              <a:t>Employers across </a:t>
            </a:r>
            <a:r>
              <a:rPr lang="en-US" sz="950" b="1" spc="-19" dirty="0">
                <a:solidFill>
                  <a:srgbClr val="FFFFFF"/>
                </a:solidFill>
                <a:highlight>
                  <a:srgbClr val="FFFF00"/>
                </a:highlight>
                <a:latin typeface="Roboto Bold"/>
                <a:ea typeface="Roboto Bold"/>
                <a:cs typeface="Roboto Bold"/>
                <a:sym typeface="Roboto Bold"/>
              </a:rPr>
              <a:t>[State]</a:t>
            </a:r>
            <a:r>
              <a:rPr lang="en-US" sz="950" b="1" spc="-19" dirty="0">
                <a:solidFill>
                  <a:srgbClr val="FFFFFF"/>
                </a:solidFill>
                <a:latin typeface="Roboto Bold"/>
                <a:ea typeface="Roboto Bold"/>
                <a:cs typeface="Roboto Bold"/>
                <a:sym typeface="Roboto Bold"/>
              </a:rPr>
              <a:t> are responsible for financing and overseeing health coverage, yet many lack access to the claims data needed to manage costs, fulfill fiduciary duties, and protect employees. The ELARA Act addresses this gap with a practical, privacy-protected solution.</a:t>
            </a:r>
          </a:p>
        </p:txBody>
      </p:sp>
      <p:sp>
        <p:nvSpPr>
          <p:cNvPr id="52" name="TextBox 52"/>
          <p:cNvSpPr txBox="1"/>
          <p:nvPr/>
        </p:nvSpPr>
        <p:spPr>
          <a:xfrm>
            <a:off x="749622" y="3115384"/>
            <a:ext cx="6273156" cy="295275"/>
          </a:xfrm>
          <a:prstGeom prst="rect">
            <a:avLst/>
          </a:prstGeom>
        </p:spPr>
        <p:txBody>
          <a:bodyPr lIns="0" tIns="0" rIns="0" bIns="0" rtlCol="0" anchor="t">
            <a:spAutoFit/>
          </a:bodyPr>
          <a:lstStyle/>
          <a:p>
            <a:pPr algn="ctr">
              <a:lnSpc>
                <a:spcPts val="1157"/>
              </a:lnSpc>
            </a:pPr>
            <a:r>
              <a:rPr lang="en-US" sz="964" b="1" spc="-19">
                <a:solidFill>
                  <a:srgbClr val="1E498E"/>
                </a:solidFill>
                <a:latin typeface="Roboto Bold"/>
                <a:ea typeface="Roboto Bold"/>
                <a:cs typeface="Roboto Bold"/>
                <a:sym typeface="Roboto Bold"/>
              </a:rPr>
              <a:t>The ELARA Act requires health insurers to provide employers with timely, standardized claims information upon request, while preserving strict privacy protections.</a:t>
            </a:r>
          </a:p>
        </p:txBody>
      </p:sp>
      <p:sp>
        <p:nvSpPr>
          <p:cNvPr id="53" name="TextBox 53"/>
          <p:cNvSpPr txBox="1"/>
          <p:nvPr/>
        </p:nvSpPr>
        <p:spPr>
          <a:xfrm>
            <a:off x="868678" y="4979128"/>
            <a:ext cx="6035044" cy="152400"/>
          </a:xfrm>
          <a:prstGeom prst="rect">
            <a:avLst/>
          </a:prstGeom>
        </p:spPr>
        <p:txBody>
          <a:bodyPr lIns="0" tIns="0" rIns="0" bIns="0" rtlCol="0" anchor="t">
            <a:spAutoFit/>
          </a:bodyPr>
          <a:lstStyle/>
          <a:p>
            <a:pPr algn="ctr">
              <a:lnSpc>
                <a:spcPts val="1157"/>
              </a:lnSpc>
            </a:pPr>
            <a:r>
              <a:rPr lang="en-US" sz="964" b="1" spc="-19">
                <a:solidFill>
                  <a:srgbClr val="1E498E"/>
                </a:solidFill>
                <a:latin typeface="Roboto Bold"/>
                <a:ea typeface="Roboto Bold"/>
                <a:cs typeface="Roboto Bold"/>
                <a:sym typeface="Roboto Bold"/>
              </a:rPr>
              <a:t>The ELARA Act is a measured transparency reform that aligns data access with financial and legal responsibility.</a:t>
            </a:r>
          </a:p>
        </p:txBody>
      </p:sp>
      <p:sp>
        <p:nvSpPr>
          <p:cNvPr id="54" name="TextBox 54"/>
          <p:cNvSpPr txBox="1"/>
          <p:nvPr/>
        </p:nvSpPr>
        <p:spPr>
          <a:xfrm>
            <a:off x="412271" y="5217338"/>
            <a:ext cx="3848604" cy="581025"/>
          </a:xfrm>
          <a:prstGeom prst="rect">
            <a:avLst/>
          </a:prstGeom>
        </p:spPr>
        <p:txBody>
          <a:bodyPr lIns="0" tIns="0" rIns="0" bIns="0" rtlCol="0" anchor="t">
            <a:spAutoFit/>
          </a:bodyPr>
          <a:lstStyle/>
          <a:p>
            <a:pPr marL="208219" lvl="1" indent="-104110" algn="l">
              <a:lnSpc>
                <a:spcPts val="1157"/>
              </a:lnSpc>
              <a:buFont typeface="Arial"/>
              <a:buChar char="•"/>
            </a:pPr>
            <a:r>
              <a:rPr lang="en-US" sz="964" spc="-19">
                <a:solidFill>
                  <a:srgbClr val="1E498E"/>
                </a:solidFill>
                <a:latin typeface="Roboto"/>
                <a:ea typeface="Roboto"/>
                <a:cs typeface="Roboto"/>
                <a:sym typeface="Roboto"/>
              </a:rPr>
              <a:t>Strengthens fiduciary oversight of employer-sponsored plans</a:t>
            </a:r>
          </a:p>
          <a:p>
            <a:pPr marL="208219" lvl="1" indent="-104110" algn="l">
              <a:lnSpc>
                <a:spcPts val="1157"/>
              </a:lnSpc>
              <a:buFont typeface="Arial"/>
              <a:buChar char="•"/>
            </a:pPr>
            <a:r>
              <a:rPr lang="en-US" sz="964" spc="-19">
                <a:solidFill>
                  <a:srgbClr val="1E498E"/>
                </a:solidFill>
                <a:latin typeface="Roboto"/>
                <a:ea typeface="Roboto"/>
                <a:cs typeface="Roboto"/>
                <a:sym typeface="Roboto"/>
              </a:rPr>
              <a:t>Supports cost containment by identifying utilization patterns and cost drivers</a:t>
            </a:r>
          </a:p>
          <a:p>
            <a:pPr marL="208219" lvl="1" indent="-104110" algn="l">
              <a:lnSpc>
                <a:spcPts val="1157"/>
              </a:lnSpc>
              <a:buFont typeface="Arial"/>
              <a:buChar char="•"/>
            </a:pPr>
            <a:r>
              <a:rPr lang="en-US" sz="964" spc="-19">
                <a:solidFill>
                  <a:srgbClr val="1E498E"/>
                </a:solidFill>
                <a:latin typeface="Roboto"/>
                <a:ea typeface="Roboto"/>
                <a:cs typeface="Roboto"/>
                <a:sym typeface="Roboto"/>
              </a:rPr>
              <a:t>Creates insurer accountability through uniform reporting standards</a:t>
            </a:r>
          </a:p>
        </p:txBody>
      </p:sp>
      <p:sp>
        <p:nvSpPr>
          <p:cNvPr id="55" name="TextBox 55"/>
          <p:cNvSpPr txBox="1"/>
          <p:nvPr/>
        </p:nvSpPr>
        <p:spPr>
          <a:xfrm>
            <a:off x="412271" y="3673743"/>
            <a:ext cx="3848604" cy="714375"/>
          </a:xfrm>
          <a:prstGeom prst="rect">
            <a:avLst/>
          </a:prstGeom>
        </p:spPr>
        <p:txBody>
          <a:bodyPr lIns="0" tIns="0" rIns="0" bIns="0" rtlCol="0" anchor="t">
            <a:spAutoFit/>
          </a:bodyPr>
          <a:lstStyle/>
          <a:p>
            <a:pPr marL="210619" lvl="1" indent="-105310" algn="l">
              <a:lnSpc>
                <a:spcPts val="1170"/>
              </a:lnSpc>
              <a:buFont typeface="Arial"/>
              <a:buChar char="•"/>
            </a:pPr>
            <a:r>
              <a:rPr lang="en-US" sz="975" spc="-19">
                <a:solidFill>
                  <a:srgbClr val="1E498E"/>
                </a:solidFill>
                <a:latin typeface="Roboto"/>
                <a:ea typeface="Roboto"/>
                <a:cs typeface="Roboto"/>
                <a:sym typeface="Roboto"/>
              </a:rPr>
              <a:t>Requires a standardized claims report within 30 days of written request</a:t>
            </a:r>
          </a:p>
          <a:p>
            <a:pPr marL="210619" lvl="1" indent="-105310" algn="l">
              <a:lnSpc>
                <a:spcPts val="1170"/>
              </a:lnSpc>
              <a:buFont typeface="Arial"/>
              <a:buChar char="•"/>
            </a:pPr>
            <a:r>
              <a:rPr lang="en-US" sz="975" spc="-19">
                <a:solidFill>
                  <a:srgbClr val="1E498E"/>
                </a:solidFill>
                <a:latin typeface="Roboto"/>
                <a:ea typeface="Roboto"/>
                <a:cs typeface="Roboto"/>
                <a:sym typeface="Roboto"/>
              </a:rPr>
              <a:t>Allows up to two reports per plan year</a:t>
            </a:r>
          </a:p>
          <a:p>
            <a:pPr marL="210619" lvl="1" indent="-105310" algn="l">
              <a:lnSpc>
                <a:spcPts val="1170"/>
              </a:lnSpc>
              <a:buFont typeface="Arial"/>
              <a:buChar char="•"/>
            </a:pPr>
            <a:r>
              <a:rPr lang="en-US" sz="975" spc="-19">
                <a:solidFill>
                  <a:srgbClr val="1E498E"/>
                </a:solidFill>
                <a:latin typeface="Roboto"/>
                <a:ea typeface="Roboto"/>
                <a:cs typeface="Roboto"/>
                <a:sym typeface="Roboto"/>
              </a:rPr>
              <a:t>Includes claims, utilization, enrollment, premium, and high-cost claims data</a:t>
            </a:r>
          </a:p>
        </p:txBody>
      </p:sp>
      <p:sp>
        <p:nvSpPr>
          <p:cNvPr id="56" name="TextBox 56"/>
          <p:cNvSpPr txBox="1"/>
          <p:nvPr/>
        </p:nvSpPr>
        <p:spPr>
          <a:xfrm>
            <a:off x="368026" y="6306743"/>
            <a:ext cx="3892849" cy="1069652"/>
          </a:xfrm>
          <a:prstGeom prst="rect">
            <a:avLst/>
          </a:prstGeom>
        </p:spPr>
        <p:txBody>
          <a:bodyPr lIns="0" tIns="0" rIns="0" bIns="0" rtlCol="0" anchor="t">
            <a:spAutoFit/>
          </a:bodyPr>
          <a:lstStyle/>
          <a:p>
            <a:pPr marL="207645" lvl="1" indent="-103505" algn="l">
              <a:lnSpc>
                <a:spcPts val="1157"/>
              </a:lnSpc>
              <a:buFont typeface="Arial"/>
              <a:buChar char="•"/>
            </a:pPr>
            <a:r>
              <a:rPr lang="en-US" sz="950" spc="-19" dirty="0">
                <a:solidFill>
                  <a:srgbClr val="1E498E"/>
                </a:solidFill>
                <a:latin typeface="Roboto"/>
                <a:ea typeface="Roboto"/>
                <a:cs typeface="Roboto"/>
                <a:sym typeface="Roboto"/>
              </a:rPr>
              <a:t>Employers are the largest purchasers of health insurance in </a:t>
            </a:r>
            <a:r>
              <a:rPr lang="en-US" sz="950" spc="-19" dirty="0">
                <a:solidFill>
                  <a:srgbClr val="1E498E"/>
                </a:solidFill>
                <a:highlight>
                  <a:srgbClr val="FFFF00"/>
                </a:highlight>
                <a:latin typeface="Roboto"/>
                <a:ea typeface="Roboto"/>
                <a:cs typeface="Roboto"/>
                <a:sym typeface="Roboto"/>
              </a:rPr>
              <a:t>[State]</a:t>
            </a:r>
            <a:r>
              <a:rPr lang="en-US" sz="950" spc="-19" dirty="0">
                <a:solidFill>
                  <a:srgbClr val="1E498E"/>
                </a:solidFill>
                <a:latin typeface="Roboto"/>
                <a:ea typeface="Roboto"/>
                <a:cs typeface="Roboto"/>
                <a:sym typeface="Roboto"/>
              </a:rPr>
              <a:t>, including small businesses, school districts, municipalities, and other public employers</a:t>
            </a:r>
            <a:endParaRPr lang="en-US" sz="950" dirty="0"/>
          </a:p>
          <a:p>
            <a:pPr marL="207645" lvl="1" indent="-103505" algn="l">
              <a:lnSpc>
                <a:spcPts val="1157"/>
              </a:lnSpc>
              <a:buFont typeface="Arial"/>
              <a:buChar char="•"/>
            </a:pPr>
            <a:r>
              <a:rPr lang="en-US" sz="964" spc="-19" dirty="0">
                <a:solidFill>
                  <a:srgbClr val="1E498E"/>
                </a:solidFill>
                <a:latin typeface="Roboto"/>
                <a:ea typeface="Roboto"/>
                <a:cs typeface="Roboto"/>
                <a:sym typeface="Roboto"/>
              </a:rPr>
              <a:t>Rising healthcare costs directly affect wages, hiring, and taxpayer budgets yet employers lack basic data to manage those costs</a:t>
            </a:r>
            <a:endParaRPr lang="en-US" sz="964" spc="-19" dirty="0">
              <a:solidFill>
                <a:srgbClr val="1E498E"/>
              </a:solidFill>
              <a:latin typeface="Roboto"/>
              <a:ea typeface="Roboto"/>
              <a:cs typeface="Roboto"/>
            </a:endParaRPr>
          </a:p>
          <a:p>
            <a:pPr marL="207645" lvl="1" indent="-103505" algn="l">
              <a:lnSpc>
                <a:spcPts val="1157"/>
              </a:lnSpc>
              <a:buFont typeface="Arial"/>
              <a:buChar char="•"/>
            </a:pPr>
            <a:r>
              <a:rPr lang="en-US" sz="964" spc="-19" dirty="0">
                <a:solidFill>
                  <a:srgbClr val="1E498E"/>
                </a:solidFill>
                <a:latin typeface="Roboto"/>
                <a:ea typeface="Roboto"/>
                <a:cs typeface="Roboto"/>
                <a:sym typeface="Roboto"/>
              </a:rPr>
              <a:t>Public employers and local governments need visibility into claims trends to responsibly steward public funds</a:t>
            </a:r>
            <a:endParaRPr lang="en-US" sz="964" spc="-19" dirty="0">
              <a:solidFill>
                <a:srgbClr val="1E498E"/>
              </a:solidFill>
              <a:latin typeface="Roboto"/>
              <a:ea typeface="Roboto"/>
              <a:cs typeface="Roboto"/>
            </a:endParaRPr>
          </a:p>
        </p:txBody>
      </p:sp>
      <p:sp>
        <p:nvSpPr>
          <p:cNvPr id="57" name="TextBox 57"/>
          <p:cNvSpPr txBox="1"/>
          <p:nvPr/>
        </p:nvSpPr>
        <p:spPr>
          <a:xfrm>
            <a:off x="380894" y="7790026"/>
            <a:ext cx="4060135" cy="607987"/>
          </a:xfrm>
          <a:prstGeom prst="rect">
            <a:avLst/>
          </a:prstGeom>
        </p:spPr>
        <p:txBody>
          <a:bodyPr wrap="square" lIns="0" tIns="0" rIns="0" bIns="0" rtlCol="0" anchor="t">
            <a:spAutoFit/>
          </a:bodyPr>
          <a:lstStyle/>
          <a:p>
            <a:pPr marL="207645" lvl="1" indent="-103505" algn="l">
              <a:lnSpc>
                <a:spcPts val="1157"/>
              </a:lnSpc>
              <a:buFont typeface="Arial"/>
              <a:buChar char="•"/>
            </a:pPr>
            <a:r>
              <a:rPr lang="en-US" sz="964" spc="-19">
                <a:solidFill>
                  <a:srgbClr val="1E498E"/>
                </a:solidFill>
                <a:latin typeface="Roboto"/>
                <a:ea typeface="Roboto"/>
                <a:cs typeface="Roboto"/>
                <a:sym typeface="Roboto"/>
              </a:rPr>
              <a:t>Applies </a:t>
            </a:r>
            <a:r>
              <a:rPr lang="en-US" sz="964" u="sng" spc="-19">
                <a:solidFill>
                  <a:srgbClr val="1E498E"/>
                </a:solidFill>
                <a:latin typeface="Roboto"/>
                <a:ea typeface="Roboto"/>
                <a:cs typeface="Roboto"/>
                <a:sym typeface="Roboto"/>
              </a:rPr>
              <a:t>only</a:t>
            </a:r>
            <a:r>
              <a:rPr lang="en-US" sz="964" spc="-19">
                <a:solidFill>
                  <a:srgbClr val="1E498E"/>
                </a:solidFill>
                <a:latin typeface="Roboto"/>
                <a:ea typeface="Roboto"/>
                <a:cs typeface="Roboto"/>
                <a:sym typeface="Roboto"/>
              </a:rPr>
              <a:t> to group health plans regulated under state insurance law</a:t>
            </a:r>
            <a:endParaRPr lang="en-US"/>
          </a:p>
          <a:p>
            <a:pPr marL="207645" lvl="1" indent="-103505" algn="l">
              <a:lnSpc>
                <a:spcPts val="1157"/>
              </a:lnSpc>
              <a:buFont typeface="Arial"/>
              <a:buChar char="•"/>
            </a:pPr>
            <a:r>
              <a:rPr lang="en-US" sz="964" spc="-19">
                <a:solidFill>
                  <a:srgbClr val="1E498E"/>
                </a:solidFill>
                <a:latin typeface="Roboto"/>
                <a:ea typeface="Roboto"/>
                <a:cs typeface="Roboto"/>
                <a:sym typeface="Roboto"/>
              </a:rPr>
              <a:t>Requires strict HIPAA compliance and limits data use to plan administration</a:t>
            </a:r>
            <a:endParaRPr lang="en-US" sz="964" spc="-19">
              <a:solidFill>
                <a:srgbClr val="1E498E"/>
              </a:solidFill>
              <a:latin typeface="Roboto"/>
              <a:ea typeface="Roboto"/>
              <a:cs typeface="Roboto"/>
            </a:endParaRPr>
          </a:p>
          <a:p>
            <a:pPr marL="207645" lvl="1" indent="-103505" algn="l">
              <a:lnSpc>
                <a:spcPts val="1157"/>
              </a:lnSpc>
              <a:buFont typeface="Arial"/>
              <a:buChar char="•"/>
            </a:pPr>
            <a:r>
              <a:rPr lang="en-US" sz="964" spc="-19">
                <a:solidFill>
                  <a:srgbClr val="1E498E"/>
                </a:solidFill>
                <a:latin typeface="Roboto"/>
                <a:ea typeface="Roboto"/>
                <a:cs typeface="Roboto"/>
                <a:sym typeface="Roboto"/>
              </a:rPr>
              <a:t>Provides de-identified or aggregated data absent employer certification</a:t>
            </a:r>
            <a:endParaRPr lang="en-US" sz="964" spc="-19">
              <a:solidFill>
                <a:srgbClr val="1E498E"/>
              </a:solidFill>
              <a:latin typeface="Roboto"/>
              <a:ea typeface="Roboto"/>
              <a:cs typeface="Roboto"/>
            </a:endParaRPr>
          </a:p>
        </p:txBody>
      </p:sp>
      <p:sp>
        <p:nvSpPr>
          <p:cNvPr id="58" name="TextBox 58"/>
          <p:cNvSpPr txBox="1"/>
          <p:nvPr/>
        </p:nvSpPr>
        <p:spPr>
          <a:xfrm>
            <a:off x="4335088" y="5217338"/>
            <a:ext cx="3095013" cy="607987"/>
          </a:xfrm>
          <a:prstGeom prst="rect">
            <a:avLst/>
          </a:prstGeom>
        </p:spPr>
        <p:txBody>
          <a:bodyPr lIns="0" tIns="0" rIns="0" bIns="0" rtlCol="0" anchor="t">
            <a:spAutoFit/>
          </a:bodyPr>
          <a:lstStyle/>
          <a:p>
            <a:pPr marL="207645" lvl="1" indent="-103505" algn="l">
              <a:lnSpc>
                <a:spcPts val="1157"/>
              </a:lnSpc>
              <a:buFont typeface="Arial"/>
              <a:buChar char="•"/>
            </a:pPr>
            <a:r>
              <a:rPr lang="en-US" sz="964" spc="-19">
                <a:solidFill>
                  <a:srgbClr val="1E498E"/>
                </a:solidFill>
                <a:latin typeface="Roboto"/>
                <a:ea typeface="Roboto"/>
                <a:cs typeface="Roboto"/>
                <a:sym typeface="Roboto"/>
              </a:rPr>
              <a:t>Improves market efficiency without altering benefits, pricing, or networks</a:t>
            </a:r>
            <a:endParaRPr lang="en-US"/>
          </a:p>
          <a:p>
            <a:pPr marL="207645" lvl="1" indent="-103505" algn="l">
              <a:lnSpc>
                <a:spcPts val="1157"/>
              </a:lnSpc>
              <a:buFont typeface="Arial"/>
              <a:buChar char="•"/>
            </a:pPr>
            <a:r>
              <a:rPr lang="en-US" sz="964" spc="-19">
                <a:solidFill>
                  <a:srgbClr val="1E498E"/>
                </a:solidFill>
                <a:latin typeface="Roboto"/>
                <a:ea typeface="Roboto"/>
                <a:cs typeface="Roboto"/>
                <a:sym typeface="Roboto"/>
              </a:rPr>
              <a:t>Protects patient privacy and limits data use to legitimate plan functions</a:t>
            </a:r>
            <a:endParaRPr lang="en-US" sz="964" spc="-19">
              <a:solidFill>
                <a:srgbClr val="1E498E"/>
              </a:solidFill>
              <a:latin typeface="Roboto"/>
              <a:ea typeface="Roboto"/>
              <a:cs typeface="Roboto"/>
            </a:endParaRPr>
          </a:p>
        </p:txBody>
      </p:sp>
      <p:sp>
        <p:nvSpPr>
          <p:cNvPr id="59" name="TextBox 59"/>
          <p:cNvSpPr txBox="1"/>
          <p:nvPr/>
        </p:nvSpPr>
        <p:spPr>
          <a:xfrm>
            <a:off x="4335088" y="3673743"/>
            <a:ext cx="3046135" cy="571500"/>
          </a:xfrm>
          <a:prstGeom prst="rect">
            <a:avLst/>
          </a:prstGeom>
        </p:spPr>
        <p:txBody>
          <a:bodyPr lIns="0" tIns="0" rIns="0" bIns="0" rtlCol="0" anchor="t">
            <a:spAutoFit/>
          </a:bodyPr>
          <a:lstStyle/>
          <a:p>
            <a:pPr marL="210619" lvl="1" indent="-105310" algn="l">
              <a:lnSpc>
                <a:spcPts val="1170"/>
              </a:lnSpc>
              <a:buFont typeface="Arial"/>
              <a:buChar char="•"/>
            </a:pPr>
            <a:r>
              <a:rPr lang="en-US" sz="975" spc="-19">
                <a:solidFill>
                  <a:srgbClr val="1E498E"/>
                </a:solidFill>
                <a:latin typeface="Roboto"/>
                <a:ea typeface="Roboto"/>
                <a:cs typeface="Roboto"/>
                <a:sym typeface="Roboto"/>
              </a:rPr>
              <a:t>Applies to private and governmental employers sponsoring insured group health plans</a:t>
            </a:r>
          </a:p>
          <a:p>
            <a:pPr marL="210619" lvl="1" indent="-105310" algn="l">
              <a:lnSpc>
                <a:spcPts val="1170"/>
              </a:lnSpc>
              <a:buFont typeface="Arial"/>
              <a:buChar char="•"/>
            </a:pPr>
            <a:r>
              <a:rPr lang="en-US" sz="975" spc="-19">
                <a:solidFill>
                  <a:srgbClr val="1E498E"/>
                </a:solidFill>
                <a:latin typeface="Roboto"/>
                <a:ea typeface="Roboto"/>
                <a:cs typeface="Roboto"/>
                <a:sym typeface="Roboto"/>
              </a:rPr>
              <a:t>Maintains HIPAA compliance through certification, de-identification, and limits on use</a:t>
            </a:r>
          </a:p>
        </p:txBody>
      </p:sp>
      <p:sp>
        <p:nvSpPr>
          <p:cNvPr id="60" name="TextBox 60"/>
          <p:cNvSpPr txBox="1"/>
          <p:nvPr/>
        </p:nvSpPr>
        <p:spPr>
          <a:xfrm>
            <a:off x="4335088" y="6306743"/>
            <a:ext cx="3095013" cy="915764"/>
          </a:xfrm>
          <a:prstGeom prst="rect">
            <a:avLst/>
          </a:prstGeom>
        </p:spPr>
        <p:txBody>
          <a:bodyPr lIns="0" tIns="0" rIns="0" bIns="0" rtlCol="0" anchor="t">
            <a:spAutoFit/>
          </a:bodyPr>
          <a:lstStyle/>
          <a:p>
            <a:pPr marL="207645" lvl="1" indent="-103505" algn="l">
              <a:lnSpc>
                <a:spcPts val="1157"/>
              </a:lnSpc>
              <a:buFont typeface="Arial"/>
              <a:buChar char="•"/>
            </a:pPr>
            <a:r>
              <a:rPr lang="en-US" sz="950" spc="-19" dirty="0">
                <a:solidFill>
                  <a:srgbClr val="1E498E"/>
                </a:solidFill>
                <a:latin typeface="Roboto"/>
                <a:ea typeface="Roboto"/>
                <a:cs typeface="Roboto"/>
                <a:sym typeface="Roboto"/>
              </a:rPr>
              <a:t>The Act is enforced through state insurance regulation, ensuring insurers operating in </a:t>
            </a:r>
            <a:r>
              <a:rPr lang="en-US" sz="950" spc="-19" dirty="0">
                <a:solidFill>
                  <a:srgbClr val="1E498E"/>
                </a:solidFill>
                <a:highlight>
                  <a:srgbClr val="FFFF00"/>
                </a:highlight>
                <a:latin typeface="Roboto"/>
                <a:ea typeface="Roboto"/>
                <a:cs typeface="Roboto"/>
                <a:sym typeface="Roboto"/>
              </a:rPr>
              <a:t>[State]</a:t>
            </a:r>
            <a:r>
              <a:rPr lang="en-US" sz="950" spc="-19" dirty="0">
                <a:solidFill>
                  <a:srgbClr val="1E498E"/>
                </a:solidFill>
                <a:latin typeface="Roboto"/>
                <a:ea typeface="Roboto"/>
                <a:cs typeface="Roboto"/>
                <a:sym typeface="Roboto"/>
              </a:rPr>
              <a:t> follow clear, uniform standards</a:t>
            </a:r>
            <a:endParaRPr lang="en-US" sz="950" dirty="0"/>
          </a:p>
          <a:p>
            <a:pPr marL="207645" lvl="1" indent="-103505" algn="l">
              <a:lnSpc>
                <a:spcPts val="1157"/>
              </a:lnSpc>
              <a:buFont typeface="Arial"/>
              <a:buChar char="•"/>
            </a:pPr>
            <a:r>
              <a:rPr lang="en-US" sz="964" spc="-19">
                <a:solidFill>
                  <a:srgbClr val="1E498E"/>
                </a:solidFill>
                <a:latin typeface="Roboto"/>
                <a:ea typeface="Roboto"/>
                <a:cs typeface="Roboto"/>
                <a:sym typeface="Roboto"/>
              </a:rPr>
              <a:t>The bill does not expand benefits or increase mandates—it simply ensures transparency for plans already regulated by the state</a:t>
            </a:r>
            <a:endParaRPr lang="en-US" sz="964" spc="-19">
              <a:solidFill>
                <a:srgbClr val="1E498E"/>
              </a:solidFill>
              <a:latin typeface="Roboto"/>
              <a:ea typeface="Roboto"/>
              <a:cs typeface="Roboto"/>
            </a:endParaRPr>
          </a:p>
        </p:txBody>
      </p:sp>
      <p:sp>
        <p:nvSpPr>
          <p:cNvPr id="61" name="TextBox 61"/>
          <p:cNvSpPr txBox="1"/>
          <p:nvPr/>
        </p:nvSpPr>
        <p:spPr>
          <a:xfrm>
            <a:off x="4335088" y="7786673"/>
            <a:ext cx="3046135" cy="385793"/>
          </a:xfrm>
          <a:prstGeom prst="rect">
            <a:avLst/>
          </a:prstGeom>
        </p:spPr>
        <p:txBody>
          <a:bodyPr lIns="0" tIns="0" rIns="0" bIns="0" rtlCol="0" anchor="t">
            <a:spAutoFit/>
          </a:bodyPr>
          <a:lstStyle/>
          <a:p>
            <a:pPr marL="187385" lvl="1" indent="-93693" algn="l">
              <a:lnSpc>
                <a:spcPts val="1041"/>
              </a:lnSpc>
              <a:buFont typeface="Arial"/>
              <a:buChar char="•"/>
            </a:pPr>
            <a:r>
              <a:rPr lang="en-US" sz="867" spc="-17">
                <a:solidFill>
                  <a:srgbClr val="1E498E"/>
                </a:solidFill>
                <a:latin typeface="Roboto"/>
                <a:ea typeface="Roboto"/>
                <a:cs typeface="Roboto"/>
                <a:sym typeface="Roboto"/>
              </a:rPr>
              <a:t>Exempts governmental employer reports from public-records disclosure</a:t>
            </a:r>
          </a:p>
          <a:p>
            <a:pPr marL="187385" lvl="1" indent="-93693" algn="l">
              <a:lnSpc>
                <a:spcPts val="1041"/>
              </a:lnSpc>
              <a:buFont typeface="Arial"/>
              <a:buChar char="•"/>
            </a:pPr>
            <a:r>
              <a:rPr lang="en-US" sz="867" spc="-17">
                <a:solidFill>
                  <a:srgbClr val="1E498E"/>
                </a:solidFill>
                <a:latin typeface="Roboto"/>
                <a:ea typeface="Roboto"/>
                <a:cs typeface="Roboto"/>
                <a:sym typeface="Roboto"/>
              </a:rPr>
              <a:t>Includes a good-faith compliance safe harbor for carriers</a:t>
            </a:r>
          </a:p>
        </p:txBody>
      </p:sp>
      <p:sp>
        <p:nvSpPr>
          <p:cNvPr id="62" name="TextBox 62"/>
          <p:cNvSpPr txBox="1"/>
          <p:nvPr/>
        </p:nvSpPr>
        <p:spPr>
          <a:xfrm>
            <a:off x="752584" y="8672380"/>
            <a:ext cx="6270193" cy="866775"/>
          </a:xfrm>
          <a:prstGeom prst="rect">
            <a:avLst/>
          </a:prstGeom>
        </p:spPr>
        <p:txBody>
          <a:bodyPr lIns="0" tIns="0" rIns="0" bIns="0" rtlCol="0" anchor="t">
            <a:spAutoFit/>
          </a:bodyPr>
          <a:lstStyle/>
          <a:p>
            <a:pPr marL="0" lvl="0" indent="0" algn="ctr">
              <a:lnSpc>
                <a:spcPts val="1152"/>
              </a:lnSpc>
              <a:spcBef>
                <a:spcPct val="0"/>
              </a:spcBef>
            </a:pPr>
            <a:r>
              <a:rPr lang="en-US" sz="960" b="1" u="none" strike="noStrike" spc="-19">
                <a:solidFill>
                  <a:srgbClr val="1E498E"/>
                </a:solidFill>
                <a:latin typeface="Roboto Bold"/>
                <a:ea typeface="Roboto Bold"/>
                <a:cs typeface="Roboto Bold"/>
                <a:sym typeface="Roboto Bold"/>
              </a:rPr>
              <a:t>If employers are legally and financially responsible for group health plans, they must have guaranteed, timely access to the claims data required to manage costs, ensure accountability, and make informed decisions that protect employees, strengthen businesses, and safeguard public funds. Without this access, they are expected to fulfill fiduciary duties without the tools necessary to do so responsibly.</a:t>
            </a:r>
          </a:p>
          <a:p>
            <a:pPr marL="0" lvl="0" indent="0" algn="ctr">
              <a:lnSpc>
                <a:spcPts val="1152"/>
              </a:lnSpc>
              <a:spcBef>
                <a:spcPct val="0"/>
              </a:spcBef>
            </a:pPr>
            <a:endParaRPr lang="en-US" sz="960" b="1" u="none" strike="noStrike" spc="-19">
              <a:solidFill>
                <a:srgbClr val="1E498E"/>
              </a:solidFill>
              <a:latin typeface="Roboto Bold"/>
              <a:ea typeface="Roboto Bold"/>
              <a:cs typeface="Roboto Bold"/>
              <a:sym typeface="Roboto Bold"/>
            </a:endParaRPr>
          </a:p>
          <a:p>
            <a:pPr marL="0" lvl="0" indent="0" algn="ctr">
              <a:lnSpc>
                <a:spcPts val="1152"/>
              </a:lnSpc>
              <a:spcBef>
                <a:spcPct val="0"/>
              </a:spcBef>
            </a:pPr>
            <a:r>
              <a:rPr lang="en-US" sz="960" b="1" u="none" strike="noStrike" spc="-19">
                <a:solidFill>
                  <a:srgbClr val="1E498E"/>
                </a:solidFill>
                <a:latin typeface="Roboto Bold"/>
                <a:ea typeface="Roboto Bold"/>
                <a:cs typeface="Roboto Bold"/>
                <a:sym typeface="Roboto Bold"/>
              </a:rPr>
              <a:t>For more information, contact </a:t>
            </a:r>
            <a:r>
              <a:rPr lang="en-US" sz="960" b="1" u="none" strike="noStrike" spc="-19">
                <a:solidFill>
                  <a:srgbClr val="009B95"/>
                </a:solidFill>
                <a:latin typeface="Roboto Bold"/>
                <a:ea typeface="Roboto Bold"/>
                <a:cs typeface="Roboto Bold"/>
                <a:sym typeface="Roboto Bold"/>
              </a:rPr>
              <a:t>legislative@nabip.org</a:t>
            </a:r>
          </a:p>
        </p:txBody>
      </p:sp>
      <p:sp>
        <p:nvSpPr>
          <p:cNvPr id="63" name="Freeform 63"/>
          <p:cNvSpPr/>
          <p:nvPr/>
        </p:nvSpPr>
        <p:spPr>
          <a:xfrm>
            <a:off x="149251" y="8849800"/>
            <a:ext cx="489034" cy="489034"/>
          </a:xfrm>
          <a:custGeom>
            <a:avLst/>
            <a:gdLst/>
            <a:ahLst/>
            <a:cxnLst/>
            <a:rect l="l" t="t" r="r" b="b"/>
            <a:pathLst>
              <a:path w="489034" h="489034">
                <a:moveTo>
                  <a:pt x="0" y="0"/>
                </a:moveTo>
                <a:lnTo>
                  <a:pt x="489033" y="0"/>
                </a:lnTo>
                <a:lnTo>
                  <a:pt x="489033" y="489034"/>
                </a:lnTo>
                <a:lnTo>
                  <a:pt x="0" y="489034"/>
                </a:lnTo>
                <a:lnTo>
                  <a:pt x="0" y="0"/>
                </a:lnTo>
                <a:close/>
              </a:path>
            </a:pathLst>
          </a:custGeom>
          <a:blipFill>
            <a:blip r:embed="rId6"/>
            <a:stretch>
              <a:fillRect/>
            </a:stretch>
          </a:blipFill>
        </p:spPr>
        <p:txBody>
          <a:bodyPr/>
          <a:lstStyle/>
          <a:p>
            <a:endParaRPr lang="en-US"/>
          </a:p>
        </p:txBody>
      </p:sp>
      <p:sp>
        <p:nvSpPr>
          <p:cNvPr id="64" name="Freeform 64"/>
          <p:cNvSpPr/>
          <p:nvPr/>
        </p:nvSpPr>
        <p:spPr>
          <a:xfrm>
            <a:off x="7134177" y="8849800"/>
            <a:ext cx="489034" cy="489034"/>
          </a:xfrm>
          <a:custGeom>
            <a:avLst/>
            <a:gdLst/>
            <a:ahLst/>
            <a:cxnLst/>
            <a:rect l="l" t="t" r="r" b="b"/>
            <a:pathLst>
              <a:path w="489034" h="489034">
                <a:moveTo>
                  <a:pt x="0" y="0"/>
                </a:moveTo>
                <a:lnTo>
                  <a:pt x="489034" y="0"/>
                </a:lnTo>
                <a:lnTo>
                  <a:pt x="489034" y="489034"/>
                </a:lnTo>
                <a:lnTo>
                  <a:pt x="0" y="489034"/>
                </a:lnTo>
                <a:lnTo>
                  <a:pt x="0" y="0"/>
                </a:lnTo>
                <a:close/>
              </a:path>
            </a:pathLst>
          </a:custGeom>
          <a:blipFill>
            <a:blip r:embed="rId6"/>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38AE5FAB35C943ABF56F5FD20C04E5" ma:contentTypeVersion="18" ma:contentTypeDescription="Create a new document." ma:contentTypeScope="" ma:versionID="748d1a198e2b22218d3f4e8ac3f56b5c">
  <xsd:schema xmlns:xsd="http://www.w3.org/2001/XMLSchema" xmlns:xs="http://www.w3.org/2001/XMLSchema" xmlns:p="http://schemas.microsoft.com/office/2006/metadata/properties" xmlns:ns2="5e9407b1-4f2f-4913-9928-7e4154caf9fe" xmlns:ns3="5f7fda24-0605-4d81-9dda-a669073443c2" targetNamespace="http://schemas.microsoft.com/office/2006/metadata/properties" ma:root="true" ma:fieldsID="5bf89525ff6292f7ee3528400460ef90" ns2:_="" ns3:_="">
    <xsd:import namespace="5e9407b1-4f2f-4913-9928-7e4154caf9fe"/>
    <xsd:import namespace="5f7fda24-0605-4d81-9dda-a669073443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407b1-4f2f-4913-9928-7e4154caf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bb1142d-6678-4594-841a-c7ad77c287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7fda24-0605-4d81-9dda-a669073443c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6665bf-0c2e-49ab-b25d-ccf60880cf5b}" ma:internalName="TaxCatchAll" ma:showField="CatchAllData" ma:web="5f7fda24-0605-4d81-9dda-a669073443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f7fda24-0605-4d81-9dda-a669073443c2" xsi:nil="true"/>
    <lcf76f155ced4ddcb4097134ff3c332f xmlns="5e9407b1-4f2f-4913-9928-7e4154caf9f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E3B3F2-2D6C-49D7-97EE-81961A038C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9407b1-4f2f-4913-9928-7e4154caf9fe"/>
    <ds:schemaRef ds:uri="5f7fda24-0605-4d81-9dda-a669073443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997E3A-1680-43E6-BB59-10F2FC343A75}">
  <ds:schemaRefs>
    <ds:schemaRef ds:uri="http://schemas.microsoft.com/office/2006/metadata/properties"/>
    <ds:schemaRef ds:uri="http://schemas.microsoft.com/office/infopath/2007/PartnerControls"/>
    <ds:schemaRef ds:uri="5f7fda24-0605-4d81-9dda-a669073443c2"/>
    <ds:schemaRef ds:uri="5e9407b1-4f2f-4913-9928-7e4154caf9fe"/>
  </ds:schemaRefs>
</ds:datastoreItem>
</file>

<file path=customXml/itemProps3.xml><?xml version="1.0" encoding="utf-8"?>
<ds:datastoreItem xmlns:ds="http://schemas.openxmlformats.org/officeDocument/2006/customXml" ds:itemID="{ECD71A4D-08EC-4F1D-80E8-70EA717DB2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518</Words>
  <Application>Microsoft Macintosh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Montserrat Bold</vt:lpstr>
      <vt:lpstr>Roboto Bold</vt:lpstr>
      <vt:lpstr>Montserrat Bold Italics</vt:lpstr>
      <vt:lpstr>Roboto</vt:lpstr>
      <vt:lpstr>Montserrat Semi-Bold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ELARA Act Flyer</dc:title>
  <dc:creator>Kelly Loussedes</dc:creator>
  <cp:lastModifiedBy>Alexandra Bishop</cp:lastModifiedBy>
  <cp:revision>15</cp:revision>
  <dcterms:created xsi:type="dcterms:W3CDTF">2006-08-16T00:00:00Z</dcterms:created>
  <dcterms:modified xsi:type="dcterms:W3CDTF">2026-05-13T21:06:20Z</dcterms:modified>
  <dc:identifier>DAHE5L3w4T0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0x0101001938AE5FAB35C943ABF56F5FD20C04E5</vt:lpwstr>
  </property>
</Properties>
</file>