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</p:sldIdLst>
  <p:sldSz cx="7772400" cy="10058400"/>
  <p:notesSz cx="6858000" cy="9144000"/>
  <p:embeddedFontLst>
    <p:embeddedFont>
      <p:font typeface="Montserrat" pitchFamily="2" charset="77"/>
      <p:regular r:id="rId6"/>
      <p:bold r:id="rId7"/>
      <p:italic r:id="rId8"/>
      <p:boldItalic r:id="rId9"/>
    </p:embeddedFont>
    <p:embeddedFont>
      <p:font typeface="Montserrat Bold"/>
      <p:regular r:id="rId10"/>
      <p:bold r:id="rId11"/>
    </p:embeddedFont>
    <p:embeddedFont>
      <p:font typeface="Montserrat Bold Italics"/>
      <p:regular r:id="rId12"/>
      <p:bold r:id="rId13"/>
      <p:italic r:id="rId14"/>
      <p:boldItalic r:id="rId15"/>
    </p:embeddedFont>
    <p:embeddedFont>
      <p:font typeface="Montserrat Semi-Bold"/>
      <p:regular r:id="rId16"/>
      <p:bold r:id="rId17"/>
    </p:embeddedFont>
    <p:embeddedFont>
      <p:font typeface="Roboto" panose="02000000000000000000" pitchFamily="2" charset="0"/>
      <p:regular r:id="rId18"/>
      <p:bold r:id="rId19"/>
      <p:italic r:id="rId20"/>
      <p:boldItalic r:id="rId21"/>
    </p:embeddedFont>
    <p:embeddedFont>
      <p:font typeface="Roboto Bold" panose="02000000000000000000"/>
      <p:regular r:id="rId22"/>
      <p:bold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658" autoAdjust="0"/>
  </p:normalViewPr>
  <p:slideViewPr>
    <p:cSldViewPr>
      <p:cViewPr>
        <p:scale>
          <a:sx n="177" d="100"/>
          <a:sy n="177" d="100"/>
        </p:scale>
        <p:origin x="960" y="-54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font" Target="fonts/font13.fntdata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font" Target="fonts/font16.fntdata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font" Target="fonts/font12.fntdata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font" Target="fonts/font11.fntdata"/><Relationship Id="rId20" Type="http://schemas.openxmlformats.org/officeDocument/2006/relationships/font" Target="fonts/font15.fntdata"/><Relationship Id="rId1" Type="http://schemas.openxmlformats.org/officeDocument/2006/relationships/customXml" Target="../customXml/item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font" Target="fonts/font10.fntdata"/><Relationship Id="rId23" Type="http://schemas.openxmlformats.org/officeDocument/2006/relationships/font" Target="fonts/font18.fntdata"/><Relationship Id="rId10" Type="http://schemas.openxmlformats.org/officeDocument/2006/relationships/font" Target="fonts/font5.fntdata"/><Relationship Id="rId19" Type="http://schemas.openxmlformats.org/officeDocument/2006/relationships/font" Target="fonts/font14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4.fntdata"/><Relationship Id="rId14" Type="http://schemas.openxmlformats.org/officeDocument/2006/relationships/font" Target="fonts/font9.fntdata"/><Relationship Id="rId22" Type="http://schemas.openxmlformats.org/officeDocument/2006/relationships/font" Target="fonts/font17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614657"/>
            <a:ext cx="7772400" cy="500893"/>
            <a:chOff x="0" y="0"/>
            <a:chExt cx="2709333" cy="17460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09333" cy="174603"/>
            </a:xfrm>
            <a:custGeom>
              <a:avLst/>
              <a:gdLst/>
              <a:ahLst/>
              <a:cxnLst/>
              <a:rect l="l" t="t" r="r" b="b"/>
              <a:pathLst>
                <a:path w="2709333" h="174603">
                  <a:moveTo>
                    <a:pt x="0" y="0"/>
                  </a:moveTo>
                  <a:lnTo>
                    <a:pt x="2709333" y="0"/>
                  </a:lnTo>
                  <a:lnTo>
                    <a:pt x="2709333" y="174603"/>
                  </a:lnTo>
                  <a:lnTo>
                    <a:pt x="0" y="174603"/>
                  </a:lnTo>
                  <a:close/>
                </a:path>
              </a:pathLst>
            </a:custGeom>
            <a:solidFill>
              <a:srgbClr val="1E498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9525"/>
              <a:ext cx="2709333" cy="16507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01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780202" y="9528135"/>
            <a:ext cx="6214958" cy="535895"/>
          </a:xfrm>
          <a:custGeom>
            <a:avLst/>
            <a:gdLst/>
            <a:ahLst/>
            <a:cxnLst/>
            <a:rect l="l" t="t" r="r" b="b"/>
            <a:pathLst>
              <a:path w="6214958" h="535895">
                <a:moveTo>
                  <a:pt x="0" y="0"/>
                </a:moveTo>
                <a:lnTo>
                  <a:pt x="6214958" y="0"/>
                </a:lnTo>
                <a:lnTo>
                  <a:pt x="6214958" y="535895"/>
                </a:lnTo>
                <a:lnTo>
                  <a:pt x="0" y="53589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-350916" y="1282859"/>
            <a:ext cx="8880752" cy="1073585"/>
            <a:chOff x="0" y="0"/>
            <a:chExt cx="3581443" cy="43295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581443" cy="432957"/>
            </a:xfrm>
            <a:custGeom>
              <a:avLst/>
              <a:gdLst/>
              <a:ahLst/>
              <a:cxnLst/>
              <a:rect l="l" t="t" r="r" b="b"/>
              <a:pathLst>
                <a:path w="3581443" h="432957">
                  <a:moveTo>
                    <a:pt x="13076" y="0"/>
                  </a:moveTo>
                  <a:lnTo>
                    <a:pt x="3568366" y="0"/>
                  </a:lnTo>
                  <a:cubicBezTo>
                    <a:pt x="3575588" y="0"/>
                    <a:pt x="3581443" y="5855"/>
                    <a:pt x="3581443" y="13076"/>
                  </a:cubicBezTo>
                  <a:lnTo>
                    <a:pt x="3581443" y="419880"/>
                  </a:lnTo>
                  <a:cubicBezTo>
                    <a:pt x="3581443" y="423349"/>
                    <a:pt x="3580065" y="426675"/>
                    <a:pt x="3577613" y="429127"/>
                  </a:cubicBezTo>
                  <a:cubicBezTo>
                    <a:pt x="3575160" y="431579"/>
                    <a:pt x="3571834" y="432957"/>
                    <a:pt x="3568366" y="432957"/>
                  </a:cubicBezTo>
                  <a:lnTo>
                    <a:pt x="13076" y="432957"/>
                  </a:lnTo>
                  <a:cubicBezTo>
                    <a:pt x="9608" y="432957"/>
                    <a:pt x="6282" y="431579"/>
                    <a:pt x="3830" y="429127"/>
                  </a:cubicBezTo>
                  <a:cubicBezTo>
                    <a:pt x="1378" y="426675"/>
                    <a:pt x="0" y="423349"/>
                    <a:pt x="0" y="419880"/>
                  </a:cubicBezTo>
                  <a:lnTo>
                    <a:pt x="0" y="13076"/>
                  </a:lnTo>
                  <a:cubicBezTo>
                    <a:pt x="0" y="9608"/>
                    <a:pt x="1378" y="6282"/>
                    <a:pt x="3830" y="3830"/>
                  </a:cubicBezTo>
                  <a:cubicBezTo>
                    <a:pt x="6282" y="1378"/>
                    <a:pt x="9608" y="0"/>
                    <a:pt x="13076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3487F">
                    <a:alpha val="100000"/>
                  </a:srgbClr>
                </a:gs>
                <a:gs pos="100000">
                  <a:srgbClr val="183C76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9525"/>
              <a:ext cx="3581443" cy="4234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162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-10800000">
            <a:off x="0" y="3050726"/>
            <a:ext cx="7772400" cy="63135"/>
          </a:xfrm>
          <a:custGeom>
            <a:avLst/>
            <a:gdLst/>
            <a:ahLst/>
            <a:cxnLst/>
            <a:rect l="l" t="t" r="r" b="b"/>
            <a:pathLst>
              <a:path w="7772400" h="63135">
                <a:moveTo>
                  <a:pt x="0" y="0"/>
                </a:moveTo>
                <a:lnTo>
                  <a:pt x="7772400" y="0"/>
                </a:lnTo>
                <a:lnTo>
                  <a:pt x="7772400" y="63135"/>
                </a:lnTo>
                <a:lnTo>
                  <a:pt x="0" y="6313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68418" r="-45268" b="-438132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-10800000">
            <a:off x="0" y="4796513"/>
            <a:ext cx="7772400" cy="63135"/>
          </a:xfrm>
          <a:custGeom>
            <a:avLst/>
            <a:gdLst/>
            <a:ahLst/>
            <a:cxnLst/>
            <a:rect l="l" t="t" r="r" b="b"/>
            <a:pathLst>
              <a:path w="7772400" h="63135">
                <a:moveTo>
                  <a:pt x="0" y="0"/>
                </a:moveTo>
                <a:lnTo>
                  <a:pt x="7772400" y="0"/>
                </a:lnTo>
                <a:lnTo>
                  <a:pt x="7772400" y="63135"/>
                </a:lnTo>
                <a:lnTo>
                  <a:pt x="0" y="6313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68418" r="-45268" b="-438132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-10800000">
            <a:off x="0" y="6141461"/>
            <a:ext cx="7772400" cy="63135"/>
          </a:xfrm>
          <a:custGeom>
            <a:avLst/>
            <a:gdLst/>
            <a:ahLst/>
            <a:cxnLst/>
            <a:rect l="l" t="t" r="r" b="b"/>
            <a:pathLst>
              <a:path w="7772400" h="63135">
                <a:moveTo>
                  <a:pt x="0" y="0"/>
                </a:moveTo>
                <a:lnTo>
                  <a:pt x="7772400" y="0"/>
                </a:lnTo>
                <a:lnTo>
                  <a:pt x="7772400" y="63135"/>
                </a:lnTo>
                <a:lnTo>
                  <a:pt x="0" y="6313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68418" r="-45268" b="-438132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rot="-10800000">
            <a:off x="0" y="7335584"/>
            <a:ext cx="7772400" cy="63135"/>
          </a:xfrm>
          <a:custGeom>
            <a:avLst/>
            <a:gdLst/>
            <a:ahLst/>
            <a:cxnLst/>
            <a:rect l="l" t="t" r="r" b="b"/>
            <a:pathLst>
              <a:path w="7772400" h="63135">
                <a:moveTo>
                  <a:pt x="0" y="0"/>
                </a:moveTo>
                <a:lnTo>
                  <a:pt x="7772400" y="0"/>
                </a:lnTo>
                <a:lnTo>
                  <a:pt x="7772400" y="63135"/>
                </a:lnTo>
                <a:lnTo>
                  <a:pt x="0" y="6313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68418" r="-45268" b="-4381325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3" name="Group 13"/>
          <p:cNvGrpSpPr/>
          <p:nvPr/>
        </p:nvGrpSpPr>
        <p:grpSpPr>
          <a:xfrm>
            <a:off x="2102166" y="2951929"/>
            <a:ext cx="3568069" cy="260730"/>
            <a:chOff x="0" y="0"/>
            <a:chExt cx="1438936" cy="105148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438936" cy="105148"/>
            </a:xfrm>
            <a:custGeom>
              <a:avLst/>
              <a:gdLst/>
              <a:ahLst/>
              <a:cxnLst/>
              <a:rect l="l" t="t" r="r" b="b"/>
              <a:pathLst>
                <a:path w="1438936" h="105148">
                  <a:moveTo>
                    <a:pt x="0" y="0"/>
                  </a:moveTo>
                  <a:lnTo>
                    <a:pt x="1438936" y="0"/>
                  </a:lnTo>
                  <a:lnTo>
                    <a:pt x="1438936" y="105148"/>
                  </a:lnTo>
                  <a:lnTo>
                    <a:pt x="0" y="10514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1438936" cy="1432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2494852" y="4697715"/>
            <a:ext cx="2782697" cy="260730"/>
            <a:chOff x="0" y="0"/>
            <a:chExt cx="1122210" cy="105148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122210" cy="105148"/>
            </a:xfrm>
            <a:custGeom>
              <a:avLst/>
              <a:gdLst/>
              <a:ahLst/>
              <a:cxnLst/>
              <a:rect l="l" t="t" r="r" b="b"/>
              <a:pathLst>
                <a:path w="1122210" h="105148">
                  <a:moveTo>
                    <a:pt x="0" y="0"/>
                  </a:moveTo>
                  <a:lnTo>
                    <a:pt x="1122210" y="0"/>
                  </a:lnTo>
                  <a:lnTo>
                    <a:pt x="1122210" y="105148"/>
                  </a:lnTo>
                  <a:lnTo>
                    <a:pt x="0" y="10514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38100"/>
              <a:ext cx="1122210" cy="1432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777240" y="8447313"/>
            <a:ext cx="6217920" cy="944197"/>
            <a:chOff x="0" y="0"/>
            <a:chExt cx="2167467" cy="329132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2167467" cy="329132"/>
            </a:xfrm>
            <a:custGeom>
              <a:avLst/>
              <a:gdLst/>
              <a:ahLst/>
              <a:cxnLst/>
              <a:rect l="l" t="t" r="r" b="b"/>
              <a:pathLst>
                <a:path w="2167467" h="329132">
                  <a:moveTo>
                    <a:pt x="0" y="0"/>
                  </a:moveTo>
                  <a:lnTo>
                    <a:pt x="2167467" y="0"/>
                  </a:lnTo>
                  <a:lnTo>
                    <a:pt x="2167467" y="329132"/>
                  </a:lnTo>
                  <a:lnTo>
                    <a:pt x="0" y="329132"/>
                  </a:lnTo>
                  <a:close/>
                </a:path>
              </a:pathLst>
            </a:custGeom>
            <a:gradFill rotWithShape="1">
              <a:gsLst>
                <a:gs pos="0">
                  <a:srgbClr val="F1F4F9">
                    <a:alpha val="100000"/>
                  </a:srgbClr>
                </a:gs>
                <a:gs pos="100000">
                  <a:srgbClr val="D6E0EE">
                    <a:alpha val="100000"/>
                  </a:srgbClr>
                </a:gs>
              </a:gsLst>
              <a:path path="circle">
                <a:fillToRect l="50000" t="50000" r="50000" b="50000"/>
              </a:path>
            </a:gradFill>
            <a:ln w="19050" cap="sq">
              <a:solidFill>
                <a:srgbClr val="D6E0EE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9525"/>
              <a:ext cx="2167467" cy="3196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01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738697" y="6046154"/>
            <a:ext cx="4295005" cy="260730"/>
            <a:chOff x="0" y="0"/>
            <a:chExt cx="1732096" cy="105148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732096" cy="105148"/>
            </a:xfrm>
            <a:custGeom>
              <a:avLst/>
              <a:gdLst/>
              <a:ahLst/>
              <a:cxnLst/>
              <a:rect l="l" t="t" r="r" b="b"/>
              <a:pathLst>
                <a:path w="1732096" h="105148">
                  <a:moveTo>
                    <a:pt x="0" y="0"/>
                  </a:moveTo>
                  <a:lnTo>
                    <a:pt x="1732096" y="0"/>
                  </a:lnTo>
                  <a:lnTo>
                    <a:pt x="1732096" y="105148"/>
                  </a:lnTo>
                  <a:lnTo>
                    <a:pt x="0" y="10514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-38100"/>
              <a:ext cx="1732096" cy="1432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2494852" y="7230809"/>
            <a:ext cx="2782697" cy="260730"/>
            <a:chOff x="0" y="0"/>
            <a:chExt cx="1122210" cy="105148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1122210" cy="105148"/>
            </a:xfrm>
            <a:custGeom>
              <a:avLst/>
              <a:gdLst/>
              <a:ahLst/>
              <a:cxnLst/>
              <a:rect l="l" t="t" r="r" b="b"/>
              <a:pathLst>
                <a:path w="1122210" h="105148">
                  <a:moveTo>
                    <a:pt x="0" y="0"/>
                  </a:moveTo>
                  <a:lnTo>
                    <a:pt x="1122210" y="0"/>
                  </a:lnTo>
                  <a:lnTo>
                    <a:pt x="1122210" y="105148"/>
                  </a:lnTo>
                  <a:lnTo>
                    <a:pt x="0" y="10514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-38100"/>
              <a:ext cx="1122210" cy="1432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368026" y="2404069"/>
            <a:ext cx="47625" cy="424034"/>
            <a:chOff x="0" y="0"/>
            <a:chExt cx="19206" cy="171005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19206" cy="171005"/>
            </a:xfrm>
            <a:custGeom>
              <a:avLst/>
              <a:gdLst/>
              <a:ahLst/>
              <a:cxnLst/>
              <a:rect l="l" t="t" r="r" b="b"/>
              <a:pathLst>
                <a:path w="19206" h="171005">
                  <a:moveTo>
                    <a:pt x="0" y="0"/>
                  </a:moveTo>
                  <a:lnTo>
                    <a:pt x="19206" y="0"/>
                  </a:lnTo>
                  <a:lnTo>
                    <a:pt x="19206" y="171005"/>
                  </a:lnTo>
                  <a:lnTo>
                    <a:pt x="0" y="171005"/>
                  </a:lnTo>
                  <a:close/>
                </a:path>
              </a:pathLst>
            </a:custGeom>
            <a:solidFill>
              <a:srgbClr val="94223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0" y="-38100"/>
              <a:ext cx="19206" cy="2091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31" name="TextBox 31"/>
          <p:cNvSpPr txBox="1"/>
          <p:nvPr/>
        </p:nvSpPr>
        <p:spPr>
          <a:xfrm>
            <a:off x="529828" y="2425330"/>
            <a:ext cx="5623598" cy="4027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60"/>
              </a:lnSpc>
            </a:pPr>
            <a:r>
              <a:rPr lang="en-US" sz="964" b="1" i="1">
                <a:solidFill>
                  <a:srgbClr val="94223E"/>
                </a:solidFill>
                <a:latin typeface="Montserrat Bold Italics"/>
                <a:ea typeface="Montserrat Bold Italics"/>
                <a:cs typeface="Montserrat Bold Italics"/>
                <a:sym typeface="Montserrat Bold Italics"/>
              </a:rPr>
              <a:t>Patients in high-deductible plans must choose between paying less upfront or paying more through insurance just to receive deductible credit. Consumers who shop for lower-cost care are often penalized and may pay twice.</a:t>
            </a:r>
          </a:p>
        </p:txBody>
      </p:sp>
      <p:sp>
        <p:nvSpPr>
          <p:cNvPr id="32" name="Freeform 32"/>
          <p:cNvSpPr/>
          <p:nvPr/>
        </p:nvSpPr>
        <p:spPr>
          <a:xfrm>
            <a:off x="355495" y="3718104"/>
            <a:ext cx="380849" cy="380849"/>
          </a:xfrm>
          <a:custGeom>
            <a:avLst/>
            <a:gdLst/>
            <a:ahLst/>
            <a:cxnLst/>
            <a:rect l="l" t="t" r="r" b="b"/>
            <a:pathLst>
              <a:path w="380849" h="380849">
                <a:moveTo>
                  <a:pt x="0" y="0"/>
                </a:moveTo>
                <a:lnTo>
                  <a:pt x="380849" y="0"/>
                </a:lnTo>
                <a:lnTo>
                  <a:pt x="380849" y="380849"/>
                </a:lnTo>
                <a:lnTo>
                  <a:pt x="0" y="38084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3" name="Freeform 33"/>
          <p:cNvSpPr/>
          <p:nvPr/>
        </p:nvSpPr>
        <p:spPr>
          <a:xfrm>
            <a:off x="2387643" y="3718104"/>
            <a:ext cx="380849" cy="380849"/>
          </a:xfrm>
          <a:custGeom>
            <a:avLst/>
            <a:gdLst/>
            <a:ahLst/>
            <a:cxnLst/>
            <a:rect l="l" t="t" r="r" b="b"/>
            <a:pathLst>
              <a:path w="380849" h="380849">
                <a:moveTo>
                  <a:pt x="0" y="0"/>
                </a:moveTo>
                <a:lnTo>
                  <a:pt x="380848" y="0"/>
                </a:lnTo>
                <a:lnTo>
                  <a:pt x="380848" y="380849"/>
                </a:lnTo>
                <a:lnTo>
                  <a:pt x="0" y="38084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4" name="Freeform 34"/>
          <p:cNvSpPr/>
          <p:nvPr/>
        </p:nvSpPr>
        <p:spPr>
          <a:xfrm>
            <a:off x="4448987" y="3718104"/>
            <a:ext cx="380849" cy="380849"/>
          </a:xfrm>
          <a:custGeom>
            <a:avLst/>
            <a:gdLst/>
            <a:ahLst/>
            <a:cxnLst/>
            <a:rect l="l" t="t" r="r" b="b"/>
            <a:pathLst>
              <a:path w="380849" h="380849">
                <a:moveTo>
                  <a:pt x="0" y="0"/>
                </a:moveTo>
                <a:lnTo>
                  <a:pt x="380849" y="0"/>
                </a:lnTo>
                <a:lnTo>
                  <a:pt x="380849" y="380849"/>
                </a:lnTo>
                <a:lnTo>
                  <a:pt x="0" y="38084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5" name="Freeform 35"/>
          <p:cNvSpPr/>
          <p:nvPr/>
        </p:nvSpPr>
        <p:spPr>
          <a:xfrm>
            <a:off x="5882945" y="171046"/>
            <a:ext cx="2305290" cy="2527255"/>
          </a:xfrm>
          <a:custGeom>
            <a:avLst/>
            <a:gdLst/>
            <a:ahLst/>
            <a:cxnLst/>
            <a:rect l="l" t="t" r="r" b="b"/>
            <a:pathLst>
              <a:path w="2305290" h="2527255">
                <a:moveTo>
                  <a:pt x="0" y="0"/>
                </a:moveTo>
                <a:lnTo>
                  <a:pt x="2305291" y="0"/>
                </a:lnTo>
                <a:lnTo>
                  <a:pt x="2305291" y="2527255"/>
                </a:lnTo>
                <a:lnTo>
                  <a:pt x="0" y="252725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6" name="Group 36"/>
          <p:cNvGrpSpPr/>
          <p:nvPr/>
        </p:nvGrpSpPr>
        <p:grpSpPr>
          <a:xfrm>
            <a:off x="5977423" y="313083"/>
            <a:ext cx="2222201" cy="2243181"/>
            <a:chOff x="0" y="0"/>
            <a:chExt cx="805198" cy="812800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805198" cy="812800"/>
            </a:xfrm>
            <a:custGeom>
              <a:avLst/>
              <a:gdLst/>
              <a:ahLst/>
              <a:cxnLst/>
              <a:rect l="l" t="t" r="r" b="b"/>
              <a:pathLst>
                <a:path w="805198" h="812800">
                  <a:moveTo>
                    <a:pt x="402599" y="0"/>
                  </a:moveTo>
                  <a:cubicBezTo>
                    <a:pt x="180250" y="0"/>
                    <a:pt x="0" y="181951"/>
                    <a:pt x="0" y="406400"/>
                  </a:cubicBezTo>
                  <a:cubicBezTo>
                    <a:pt x="0" y="630849"/>
                    <a:pt x="180250" y="812800"/>
                    <a:pt x="402599" y="812800"/>
                  </a:cubicBezTo>
                  <a:cubicBezTo>
                    <a:pt x="624948" y="812800"/>
                    <a:pt x="805198" y="630849"/>
                    <a:pt x="805198" y="406400"/>
                  </a:cubicBezTo>
                  <a:cubicBezTo>
                    <a:pt x="805198" y="181951"/>
                    <a:pt x="624948" y="0"/>
                    <a:pt x="402599" y="0"/>
                  </a:cubicBezTo>
                  <a:close/>
                </a:path>
              </a:pathLst>
            </a:custGeom>
            <a:blipFill>
              <a:blip r:embed="rId6"/>
              <a:stretch>
                <a:fillRect l="-29889" r="-21621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8" name="TextBox 38"/>
          <p:cNvSpPr txBox="1"/>
          <p:nvPr/>
        </p:nvSpPr>
        <p:spPr>
          <a:xfrm>
            <a:off x="980969" y="8927257"/>
            <a:ext cx="5813233" cy="295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157"/>
              </a:lnSpc>
              <a:spcBef>
                <a:spcPct val="0"/>
              </a:spcBef>
            </a:pPr>
            <a:r>
              <a:rPr lang="en-US" sz="964" b="1" u="none" strike="noStrike" spc="-19">
                <a:solidFill>
                  <a:srgbClr val="1E498E"/>
                </a:solidFill>
                <a:latin typeface="Roboto Bold"/>
                <a:ea typeface="Roboto Bold"/>
                <a:cs typeface="Roboto Bold"/>
                <a:sym typeface="Roboto Bold"/>
              </a:rPr>
              <a:t>If a state resident pays for a medically necessary, covered health care service at or below what their insurance plan would typically allow, that payment should count toward their deductible and out-of-pocket maximum.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1642446" y="9761957"/>
            <a:ext cx="838105" cy="1416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21"/>
              </a:lnSpc>
            </a:pPr>
            <a:r>
              <a:rPr lang="en-US" sz="801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info@nabip.org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3299554" y="9761957"/>
            <a:ext cx="833230" cy="1416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21"/>
              </a:lnSpc>
            </a:pPr>
            <a:r>
              <a:rPr lang="en-US" sz="801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www.nabip.org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4960841" y="9731430"/>
            <a:ext cx="1463458" cy="250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67"/>
              </a:lnSpc>
            </a:pPr>
            <a:r>
              <a:rPr lang="en-US" sz="801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999 E Street NW, Suite 604 Washington, DC 20004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1738697" y="6055679"/>
            <a:ext cx="4295005" cy="261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11"/>
              </a:lnSpc>
            </a:pPr>
            <a:r>
              <a:rPr lang="en-US" b="1">
                <a:solidFill>
                  <a:srgbClr val="1E498E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Why This Matters for </a:t>
            </a:r>
            <a:r>
              <a:rPr lang="en-US" b="1">
                <a:solidFill>
                  <a:srgbClr val="1E498E"/>
                </a:solidFill>
                <a:highlight>
                  <a:srgbClr val="FFFF00"/>
                </a:highlight>
                <a:latin typeface="Montserrat Semi-Bold"/>
                <a:ea typeface="Montserrat Semi-Bold"/>
                <a:cs typeface="Montserrat Semi-Bold"/>
                <a:sym typeface="Montserrat Semi-Bold"/>
              </a:rPr>
              <a:t>[STATE]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2387106" y="7240334"/>
            <a:ext cx="2998189" cy="261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011"/>
              </a:lnSpc>
              <a:spcBef>
                <a:spcPct val="0"/>
              </a:spcBef>
            </a:pPr>
            <a:r>
              <a:rPr lang="en-US" sz="1828" b="1" u="none" strike="noStrike">
                <a:solidFill>
                  <a:srgbClr val="1E498E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Built-In Safeguards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368026" y="199621"/>
            <a:ext cx="4286349" cy="387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59"/>
              </a:lnSpc>
            </a:pPr>
            <a:r>
              <a:rPr lang="en-US" sz="2765" b="1">
                <a:solidFill>
                  <a:srgbClr val="1E4A9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The CREDIT Act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368026" y="590422"/>
            <a:ext cx="4826165" cy="4091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10"/>
              </a:lnSpc>
            </a:pPr>
            <a:r>
              <a:rPr lang="en-US" sz="1463" b="1">
                <a:solidFill>
                  <a:srgbClr val="1E4A91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Consumer Recognition for Eligible Direct Insurance Transactions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345329" y="1423274"/>
            <a:ext cx="3823306" cy="2511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01"/>
              </a:lnSpc>
            </a:pPr>
            <a:r>
              <a:rPr lang="en-US" sz="1728" b="1">
                <a:solidFill>
                  <a:srgbClr val="FFFFFF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The Issue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2098464" y="2961454"/>
            <a:ext cx="3575471" cy="261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11"/>
              </a:lnSpc>
            </a:pPr>
            <a:r>
              <a:rPr lang="en-US" sz="1828" b="1">
                <a:solidFill>
                  <a:srgbClr val="1E498E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What the CREDIT Act Does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2578209" y="4707240"/>
            <a:ext cx="2615982" cy="261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11"/>
              </a:lnSpc>
            </a:pPr>
            <a:r>
              <a:rPr lang="en-US" sz="1828" b="1">
                <a:solidFill>
                  <a:srgbClr val="1E498E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Why It Makes Sense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368026" y="1009064"/>
            <a:ext cx="5105150" cy="188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26"/>
              </a:lnSpc>
            </a:pPr>
            <a:r>
              <a:rPr lang="en-US" sz="1296">
                <a:solidFill>
                  <a:srgbClr val="1E4A91"/>
                </a:solidFill>
                <a:latin typeface="Montserrat"/>
                <a:ea typeface="Montserrat"/>
                <a:cs typeface="Montserrat"/>
                <a:sym typeface="Montserrat"/>
              </a:rPr>
              <a:t>A Targeted Fairness Reform for Healthcare Cost-Sharing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393706" y="4307190"/>
            <a:ext cx="6984987" cy="295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57"/>
              </a:lnSpc>
            </a:pPr>
            <a:r>
              <a:rPr lang="en-US" sz="964" b="1" spc="-19">
                <a:solidFill>
                  <a:srgbClr val="1E498E"/>
                </a:solidFill>
                <a:latin typeface="Roboto Bold"/>
                <a:ea typeface="Roboto Bold"/>
                <a:cs typeface="Roboto Bold"/>
                <a:sym typeface="Roboto Bold"/>
              </a:rPr>
              <a:t>This applies to both in-network and out-of-network services.</a:t>
            </a:r>
          </a:p>
          <a:p>
            <a:pPr marL="0" lvl="0" indent="0" algn="ctr">
              <a:lnSpc>
                <a:spcPts val="1157"/>
              </a:lnSpc>
              <a:spcBef>
                <a:spcPct val="0"/>
              </a:spcBef>
            </a:pPr>
            <a:r>
              <a:rPr lang="en-US" sz="964" b="1" u="none" strike="noStrike" spc="-19">
                <a:solidFill>
                  <a:srgbClr val="1E498E"/>
                </a:solidFill>
                <a:latin typeface="Roboto Bold"/>
                <a:ea typeface="Roboto Bold"/>
                <a:cs typeface="Roboto Bold"/>
                <a:sym typeface="Roboto Bold"/>
              </a:rPr>
              <a:t>The Act does not require insurers to pay anything; it only requires insurers to recognize what the member has already paid.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345329" y="1714352"/>
            <a:ext cx="5573916" cy="438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57"/>
              </a:lnSpc>
            </a:pPr>
            <a:r>
              <a:rPr lang="en-US" sz="964" b="1" spc="-19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Under current state law, when insured individuals pay out-of-pocket for medically necessary, covered healthcare services, such as imaging, labs, behavioral health visits, outpatient procedures, or prescription drugs, those payments often do not count toward their deductible or out-of-pocket maximum.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1160670" y="3299004"/>
            <a:ext cx="5451059" cy="295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57"/>
              </a:lnSpc>
            </a:pPr>
            <a:r>
              <a:rPr lang="en-US" sz="964" b="1" spc="-19">
                <a:solidFill>
                  <a:srgbClr val="1E498E"/>
                </a:solidFill>
                <a:latin typeface="Roboto Bold"/>
                <a:ea typeface="Roboto Bold"/>
                <a:cs typeface="Roboto Bold"/>
                <a:sym typeface="Roboto Bold"/>
              </a:rPr>
              <a:t>The CREDIT Act requires insurers to credit a member’s direct payment toward their deductible and annual out-of-pocket maximum when: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406625" y="4998319"/>
            <a:ext cx="6959149" cy="152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57"/>
              </a:lnSpc>
            </a:pPr>
            <a:r>
              <a:rPr lang="en-US" sz="964" b="1" spc="-19">
                <a:solidFill>
                  <a:srgbClr val="1E498E"/>
                </a:solidFill>
                <a:latin typeface="Roboto Bold"/>
                <a:ea typeface="Roboto Bold"/>
                <a:cs typeface="Roboto Bold"/>
                <a:sym typeface="Roboto Bold"/>
              </a:rPr>
              <a:t>The CREDIT Act is a measured consumer-protection reform that reinforces existing transparency and affordability efforts.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408013" y="5236529"/>
            <a:ext cx="3478187" cy="723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08219" lvl="1" indent="-104110" algn="l">
              <a:lnSpc>
                <a:spcPts val="1157"/>
              </a:lnSpc>
              <a:buFont typeface="Arial"/>
              <a:buChar char="•"/>
            </a:pPr>
            <a:r>
              <a:rPr lang="en-US" sz="964" spc="-19">
                <a:solidFill>
                  <a:srgbClr val="1E498E"/>
                </a:solidFill>
                <a:latin typeface="Roboto"/>
                <a:ea typeface="Roboto"/>
                <a:cs typeface="Roboto"/>
                <a:sym typeface="Roboto"/>
              </a:rPr>
              <a:t>Recognizes legitimate out-of-pocket spending for covered care</a:t>
            </a:r>
          </a:p>
          <a:p>
            <a:pPr marL="208219" lvl="1" indent="-104110" algn="l">
              <a:lnSpc>
                <a:spcPts val="1157"/>
              </a:lnSpc>
              <a:buFont typeface="Arial"/>
              <a:buChar char="•"/>
            </a:pPr>
            <a:r>
              <a:rPr lang="en-US" sz="964" spc="-19">
                <a:solidFill>
                  <a:srgbClr val="1E498E"/>
                </a:solidFill>
                <a:latin typeface="Roboto"/>
                <a:ea typeface="Roboto"/>
                <a:cs typeface="Roboto"/>
                <a:sym typeface="Roboto"/>
              </a:rPr>
              <a:t>Allows patients to shop for lower-cost services without losing deductible progress</a:t>
            </a:r>
          </a:p>
          <a:p>
            <a:pPr marL="208219" lvl="1" indent="-104110" algn="l">
              <a:lnSpc>
                <a:spcPts val="1157"/>
              </a:lnSpc>
              <a:buFont typeface="Arial"/>
              <a:buChar char="•"/>
            </a:pPr>
            <a:r>
              <a:rPr lang="en-US" sz="964" spc="-19">
                <a:solidFill>
                  <a:srgbClr val="1E498E"/>
                </a:solidFill>
                <a:latin typeface="Roboto"/>
                <a:ea typeface="Roboto"/>
                <a:cs typeface="Roboto"/>
                <a:sym typeface="Roboto"/>
              </a:rPr>
              <a:t>Encourages use of services priced below insurers’ negotiated rates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368026" y="6402134"/>
            <a:ext cx="3518174" cy="581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08219" lvl="1" indent="-104110" algn="l">
              <a:lnSpc>
                <a:spcPts val="1157"/>
              </a:lnSpc>
              <a:buFont typeface="Arial"/>
              <a:buChar char="•"/>
            </a:pPr>
            <a:r>
              <a:rPr lang="en-US" sz="964" spc="-19">
                <a:solidFill>
                  <a:srgbClr val="1E498E"/>
                </a:solidFill>
                <a:latin typeface="Roboto"/>
                <a:ea typeface="Roboto"/>
                <a:cs typeface="Roboto"/>
                <a:sym typeface="Roboto"/>
              </a:rPr>
              <a:t>High-deductible health plans are common, and consumers increasingly pay upfront for care</a:t>
            </a:r>
          </a:p>
          <a:p>
            <a:pPr marL="208219" lvl="1" indent="-104110" algn="l">
              <a:lnSpc>
                <a:spcPts val="1157"/>
              </a:lnSpc>
              <a:buFont typeface="Arial"/>
              <a:buChar char="•"/>
            </a:pPr>
            <a:r>
              <a:rPr lang="en-US" sz="964" spc="-19">
                <a:solidFill>
                  <a:srgbClr val="1E498E"/>
                </a:solidFill>
                <a:latin typeface="Roboto"/>
                <a:ea typeface="Roboto"/>
                <a:cs typeface="Roboto"/>
                <a:sym typeface="Roboto"/>
              </a:rPr>
              <a:t>Cost-conscious patients should not be penalized for choosing affordable options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368026" y="7586789"/>
            <a:ext cx="3483569" cy="761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08218" lvl="1" indent="-104109" algn="l">
              <a:lnSpc>
                <a:spcPts val="1157"/>
              </a:lnSpc>
              <a:buFont typeface="Arial"/>
              <a:buChar char="•"/>
            </a:pPr>
            <a:r>
              <a:rPr lang="en-US" sz="964" spc="-19" dirty="0">
                <a:solidFill>
                  <a:srgbClr val="1E498E"/>
                </a:solidFill>
                <a:latin typeface="Roboto"/>
                <a:ea typeface="Roboto"/>
                <a:cs typeface="Roboto"/>
                <a:sym typeface="Roboto"/>
              </a:rPr>
              <a:t>Applies </a:t>
            </a:r>
            <a:r>
              <a:rPr lang="en-US" sz="964" u="sng" spc="-19" dirty="0">
                <a:solidFill>
                  <a:srgbClr val="1E498E"/>
                </a:solidFill>
                <a:latin typeface="Roboto"/>
                <a:ea typeface="Roboto"/>
                <a:cs typeface="Roboto"/>
                <a:sym typeface="Roboto"/>
              </a:rPr>
              <a:t>only</a:t>
            </a:r>
            <a:r>
              <a:rPr lang="en-US" sz="964" spc="-19" dirty="0">
                <a:solidFill>
                  <a:srgbClr val="1E498E"/>
                </a:solidFill>
                <a:latin typeface="Roboto"/>
                <a:ea typeface="Roboto"/>
                <a:cs typeface="Roboto"/>
                <a:sym typeface="Roboto"/>
              </a:rPr>
              <a:t> to fully insured plans regulated by the state</a:t>
            </a:r>
          </a:p>
          <a:p>
            <a:pPr marL="208218" lvl="1" indent="-104109" algn="l">
              <a:lnSpc>
                <a:spcPts val="1157"/>
              </a:lnSpc>
              <a:buFont typeface="Arial"/>
              <a:buChar char="•"/>
            </a:pPr>
            <a:r>
              <a:rPr lang="en-US" sz="964" spc="-19" dirty="0">
                <a:solidFill>
                  <a:srgbClr val="1E498E"/>
                </a:solidFill>
                <a:latin typeface="Roboto"/>
                <a:ea typeface="Roboto"/>
                <a:cs typeface="Roboto"/>
                <a:sym typeface="Roboto"/>
              </a:rPr>
              <a:t>No reimbursement obligation for insurers</a:t>
            </a:r>
          </a:p>
          <a:p>
            <a:pPr marL="208218" lvl="1" indent="-104109" algn="l">
              <a:lnSpc>
                <a:spcPts val="1157"/>
              </a:lnSpc>
              <a:spcBef>
                <a:spcPct val="0"/>
              </a:spcBef>
              <a:buFont typeface="Arial"/>
              <a:buChar char="•"/>
            </a:pPr>
            <a:r>
              <a:rPr lang="en-US" sz="964" spc="-19" dirty="0">
                <a:solidFill>
                  <a:srgbClr val="1E498E"/>
                </a:solidFill>
                <a:latin typeface="Roboto"/>
                <a:ea typeface="Roboto"/>
                <a:cs typeface="Roboto"/>
                <a:sym typeface="Roboto"/>
              </a:rPr>
              <a:t>Requires limited documentation from consumers</a:t>
            </a:r>
          </a:p>
          <a:p>
            <a:pPr marL="208218" lvl="1" indent="-104109" algn="l">
              <a:lnSpc>
                <a:spcPts val="1157"/>
              </a:lnSpc>
              <a:spcBef>
                <a:spcPct val="0"/>
              </a:spcBef>
              <a:buFont typeface="Arial"/>
              <a:buChar char="•"/>
            </a:pPr>
            <a:r>
              <a:rPr lang="en-US" sz="964" spc="-19" dirty="0">
                <a:solidFill>
                  <a:srgbClr val="1E498E"/>
                </a:solidFill>
                <a:latin typeface="Roboto"/>
                <a:ea typeface="Roboto"/>
                <a:cs typeface="Roboto"/>
                <a:sym typeface="Roboto"/>
              </a:rPr>
              <a:t>Prohibits balance billing from any party to enforce a higher negotiated rate when a lower cash price is negotiated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3989886" y="5236529"/>
            <a:ext cx="3440216" cy="438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08219" lvl="1" indent="-104110" algn="l">
              <a:lnSpc>
                <a:spcPts val="1157"/>
              </a:lnSpc>
              <a:buFont typeface="Arial"/>
              <a:buChar char="•"/>
            </a:pPr>
            <a:r>
              <a:rPr lang="en-US" sz="964" spc="-19">
                <a:solidFill>
                  <a:srgbClr val="1E498E"/>
                </a:solidFill>
                <a:latin typeface="Roboto"/>
                <a:ea typeface="Roboto"/>
                <a:cs typeface="Roboto"/>
                <a:sym typeface="Roboto"/>
              </a:rPr>
              <a:t>Complements federal price-transparency and No Surprises Act tools</a:t>
            </a:r>
          </a:p>
          <a:p>
            <a:pPr marL="208219" lvl="1" indent="-104110" algn="l">
              <a:lnSpc>
                <a:spcPts val="1157"/>
              </a:lnSpc>
              <a:buFont typeface="Arial"/>
              <a:buChar char="•"/>
            </a:pPr>
            <a:r>
              <a:rPr lang="en-US" sz="964" spc="-19">
                <a:solidFill>
                  <a:srgbClr val="1E498E"/>
                </a:solidFill>
                <a:latin typeface="Roboto"/>
                <a:ea typeface="Roboto"/>
                <a:cs typeface="Roboto"/>
                <a:sym typeface="Roboto"/>
              </a:rPr>
              <a:t>Does not create new benefits or alter cost-sharing structures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3989886" y="6402134"/>
            <a:ext cx="3385886" cy="723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08219" lvl="1" indent="-104110" algn="l">
              <a:lnSpc>
                <a:spcPts val="1157"/>
              </a:lnSpc>
              <a:buFont typeface="Arial"/>
              <a:buChar char="•"/>
            </a:pPr>
            <a:r>
              <a:rPr lang="en-US" sz="964" spc="-19">
                <a:solidFill>
                  <a:srgbClr val="1E498E"/>
                </a:solidFill>
                <a:latin typeface="Roboto"/>
                <a:ea typeface="Roboto"/>
                <a:cs typeface="Roboto"/>
                <a:sym typeface="Roboto"/>
              </a:rPr>
              <a:t>Without this reform, consumers must choose between short-term affordability and long-term financial protection</a:t>
            </a:r>
          </a:p>
          <a:p>
            <a:pPr marL="208219" lvl="1" indent="-104110" algn="l">
              <a:lnSpc>
                <a:spcPts val="1157"/>
              </a:lnSpc>
              <a:buFont typeface="Arial"/>
              <a:buChar char="•"/>
            </a:pPr>
            <a:r>
              <a:rPr lang="en-US" sz="964" spc="-19">
                <a:solidFill>
                  <a:srgbClr val="1E498E"/>
                </a:solidFill>
                <a:latin typeface="Roboto"/>
                <a:ea typeface="Roboto"/>
                <a:cs typeface="Roboto"/>
                <a:sym typeface="Roboto"/>
              </a:rPr>
              <a:t>The Act builds on the state’s leadership in patient protection and transparency</a:t>
            </a:r>
          </a:p>
          <a:p>
            <a:pPr marL="208219" lvl="1" indent="-104110" algn="l">
              <a:lnSpc>
                <a:spcPts val="1157"/>
              </a:lnSpc>
              <a:buFont typeface="Arial"/>
              <a:buChar char="•"/>
            </a:pPr>
            <a:r>
              <a:rPr lang="en-US" sz="964" spc="-19">
                <a:solidFill>
                  <a:srgbClr val="1E498E"/>
                </a:solidFill>
                <a:latin typeface="Roboto"/>
                <a:ea typeface="Roboto"/>
                <a:cs typeface="Roboto"/>
                <a:sym typeface="Roboto"/>
              </a:rPr>
              <a:t>It ensures consumers do not pay twice for the same care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3989886" y="7586789"/>
            <a:ext cx="3385886" cy="723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07264" lvl="1" indent="-103632" algn="l">
              <a:lnSpc>
                <a:spcPts val="1152"/>
              </a:lnSpc>
              <a:spcBef>
                <a:spcPct val="0"/>
              </a:spcBef>
              <a:buFont typeface="Arial"/>
              <a:buChar char="•"/>
            </a:pPr>
            <a:r>
              <a:rPr lang="en-US" sz="960" spc="-19">
                <a:solidFill>
                  <a:srgbClr val="1E498E"/>
                </a:solidFill>
                <a:latin typeface="Roboto"/>
                <a:ea typeface="Roboto"/>
                <a:cs typeface="Roboto"/>
                <a:sym typeface="Roboto"/>
              </a:rPr>
              <a:t>Insur</a:t>
            </a:r>
            <a:r>
              <a:rPr lang="en-US" sz="960" u="none" strike="noStrike" spc="-19">
                <a:solidFill>
                  <a:srgbClr val="1E498E"/>
                </a:solidFill>
                <a:latin typeface="Roboto"/>
                <a:ea typeface="Roboto"/>
                <a:cs typeface="Roboto"/>
                <a:sym typeface="Roboto"/>
              </a:rPr>
              <a:t>ers must approve or deny credit within 30 days with written explanation</a:t>
            </a:r>
          </a:p>
          <a:p>
            <a:pPr marL="207264" lvl="1" indent="-103632" algn="l">
              <a:lnSpc>
                <a:spcPts val="1152"/>
              </a:lnSpc>
              <a:spcBef>
                <a:spcPct val="0"/>
              </a:spcBef>
              <a:buFont typeface="Arial"/>
              <a:buChar char="•"/>
            </a:pPr>
            <a:r>
              <a:rPr lang="en-US" sz="960" u="none" strike="noStrike" spc="-19">
                <a:solidFill>
                  <a:srgbClr val="1E498E"/>
                </a:solidFill>
                <a:latin typeface="Roboto"/>
                <a:ea typeface="Roboto"/>
                <a:cs typeface="Roboto"/>
                <a:sym typeface="Roboto"/>
              </a:rPr>
              <a:t>Denials are subject to existing state appeal protections</a:t>
            </a:r>
          </a:p>
          <a:p>
            <a:pPr marL="207264" lvl="1" indent="-103632" algn="l">
              <a:lnSpc>
                <a:spcPts val="1152"/>
              </a:lnSpc>
              <a:spcBef>
                <a:spcPct val="0"/>
              </a:spcBef>
              <a:buFont typeface="Arial"/>
              <a:buChar char="•"/>
            </a:pPr>
            <a:r>
              <a:rPr lang="en-US" sz="960" u="none" strike="noStrike" spc="-19">
                <a:solidFill>
                  <a:srgbClr val="1E498E"/>
                </a:solidFill>
                <a:latin typeface="Roboto"/>
                <a:ea typeface="Roboto"/>
                <a:cs typeface="Roboto"/>
                <a:sym typeface="Roboto"/>
              </a:rPr>
              <a:t>Protects providers from penalties for offering lower direct-pay prices</a:t>
            </a:r>
          </a:p>
        </p:txBody>
      </p:sp>
      <p:sp>
        <p:nvSpPr>
          <p:cNvPr id="60" name="TextBox 60"/>
          <p:cNvSpPr txBox="1"/>
          <p:nvPr/>
        </p:nvSpPr>
        <p:spPr>
          <a:xfrm>
            <a:off x="2581171" y="8595929"/>
            <a:ext cx="2613020" cy="261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011"/>
              </a:lnSpc>
              <a:spcBef>
                <a:spcPct val="0"/>
              </a:spcBef>
            </a:pPr>
            <a:r>
              <a:rPr lang="en-US" sz="1828" b="1">
                <a:solidFill>
                  <a:srgbClr val="1E498E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The Bottom Line</a:t>
            </a:r>
          </a:p>
        </p:txBody>
      </p:sp>
      <p:sp>
        <p:nvSpPr>
          <p:cNvPr id="61" name="TextBox 61"/>
          <p:cNvSpPr txBox="1"/>
          <p:nvPr/>
        </p:nvSpPr>
        <p:spPr>
          <a:xfrm>
            <a:off x="789156" y="3708579"/>
            <a:ext cx="1545675" cy="438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08219" lvl="1" indent="-104110" algn="l">
              <a:lnSpc>
                <a:spcPts val="1157"/>
              </a:lnSpc>
              <a:spcBef>
                <a:spcPct val="0"/>
              </a:spcBef>
              <a:buFont typeface="Arial"/>
              <a:buChar char="•"/>
            </a:pPr>
            <a:r>
              <a:rPr lang="en-US" sz="964" u="none" strike="noStrike" spc="-19">
                <a:solidFill>
                  <a:srgbClr val="1E498E"/>
                </a:solidFill>
                <a:latin typeface="Roboto"/>
                <a:ea typeface="Roboto"/>
                <a:cs typeface="Roboto"/>
                <a:sym typeface="Roboto"/>
              </a:rPr>
              <a:t>The service is medically necessary and covered under the plan</a:t>
            </a:r>
          </a:p>
        </p:txBody>
      </p:sp>
      <p:sp>
        <p:nvSpPr>
          <p:cNvPr id="62" name="TextBox 62"/>
          <p:cNvSpPr txBox="1"/>
          <p:nvPr/>
        </p:nvSpPr>
        <p:spPr>
          <a:xfrm>
            <a:off x="2825641" y="3708579"/>
            <a:ext cx="1566196" cy="295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08219" lvl="1" indent="-104110" algn="l">
              <a:lnSpc>
                <a:spcPts val="1157"/>
              </a:lnSpc>
              <a:spcBef>
                <a:spcPct val="0"/>
              </a:spcBef>
              <a:buFont typeface="Arial"/>
              <a:buChar char="•"/>
            </a:pPr>
            <a:r>
              <a:rPr lang="en-US" sz="964" u="none" strike="noStrike" spc="-19">
                <a:solidFill>
                  <a:srgbClr val="1E498E"/>
                </a:solidFill>
                <a:latin typeface="Roboto"/>
                <a:ea typeface="Roboto"/>
                <a:cs typeface="Roboto"/>
                <a:sym typeface="Roboto"/>
              </a:rPr>
              <a:t>No claim is submitted for insurer reimbursement</a:t>
            </a:r>
          </a:p>
        </p:txBody>
      </p:sp>
      <p:sp>
        <p:nvSpPr>
          <p:cNvPr id="63" name="TextBox 63"/>
          <p:cNvSpPr txBox="1"/>
          <p:nvPr/>
        </p:nvSpPr>
        <p:spPr>
          <a:xfrm>
            <a:off x="4886986" y="3708579"/>
            <a:ext cx="2532881" cy="438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08219" lvl="1" indent="-104110" algn="l">
              <a:lnSpc>
                <a:spcPts val="1157"/>
              </a:lnSpc>
              <a:spcBef>
                <a:spcPct val="0"/>
              </a:spcBef>
              <a:buFont typeface="Arial"/>
              <a:buChar char="•"/>
            </a:pPr>
            <a:r>
              <a:rPr lang="en-US" sz="964" u="none" strike="noStrike" spc="-19">
                <a:solidFill>
                  <a:srgbClr val="1E498E"/>
                </a:solidFill>
                <a:latin typeface="Roboto"/>
                <a:ea typeface="Roboto"/>
                <a:cs typeface="Roboto"/>
                <a:sym typeface="Roboto"/>
              </a:rPr>
              <a:t>The amount paid is less than or equal to the insurer’s applicable in-network benchmark amount for the applicable region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38AE5FAB35C943ABF56F5FD20C04E5" ma:contentTypeVersion="18" ma:contentTypeDescription="Create a new document." ma:contentTypeScope="" ma:versionID="748d1a198e2b22218d3f4e8ac3f56b5c">
  <xsd:schema xmlns:xsd="http://www.w3.org/2001/XMLSchema" xmlns:xs="http://www.w3.org/2001/XMLSchema" xmlns:p="http://schemas.microsoft.com/office/2006/metadata/properties" xmlns:ns2="5e9407b1-4f2f-4913-9928-7e4154caf9fe" xmlns:ns3="5f7fda24-0605-4d81-9dda-a669073443c2" targetNamespace="http://schemas.microsoft.com/office/2006/metadata/properties" ma:root="true" ma:fieldsID="5bf89525ff6292f7ee3528400460ef90" ns2:_="" ns3:_="">
    <xsd:import namespace="5e9407b1-4f2f-4913-9928-7e4154caf9fe"/>
    <xsd:import namespace="5f7fda24-0605-4d81-9dda-a669073443c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9407b1-4f2f-4913-9928-7e4154caf9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1bb1142d-6678-4594-841a-c7ad77c2871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7fda24-0605-4d81-9dda-a669073443c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326665bf-0c2e-49ab-b25d-ccf60880cf5b}" ma:internalName="TaxCatchAll" ma:showField="CatchAllData" ma:web="5f7fda24-0605-4d81-9dda-a669073443c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f7fda24-0605-4d81-9dda-a669073443c2" xsi:nil="true"/>
    <lcf76f155ced4ddcb4097134ff3c332f xmlns="5e9407b1-4f2f-4913-9928-7e4154caf9f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E872889-283D-4D4F-829E-D2392407F15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5B95CEE-8DEE-45B9-AF6C-4BD6EF20D64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e9407b1-4f2f-4913-9928-7e4154caf9fe"/>
    <ds:schemaRef ds:uri="5f7fda24-0605-4d81-9dda-a669073443c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73D91BF-82A9-4507-8BFB-0A60BABD0DB5}">
  <ds:schemaRefs>
    <ds:schemaRef ds:uri="http://purl.org/dc/terms/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5f7fda24-0605-4d81-9dda-a669073443c2"/>
    <ds:schemaRef ds:uri="5e9407b1-4f2f-4913-9928-7e4154caf9fe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457</Words>
  <Application>Microsoft Macintosh PowerPoint</Application>
  <PresentationFormat>Custom</PresentationFormat>
  <Paragraphs>39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Montserrat Semi-Bold</vt:lpstr>
      <vt:lpstr>Arial</vt:lpstr>
      <vt:lpstr>Montserrat Bold Italics</vt:lpstr>
      <vt:lpstr>Calibri</vt:lpstr>
      <vt:lpstr>Montserrat Bold</vt:lpstr>
      <vt:lpstr>Roboto Bold</vt:lpstr>
      <vt:lpstr>Montserrat</vt:lpstr>
      <vt:lpstr>Roboto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CREDIT Act flyer</dc:title>
  <dc:creator>Kelly Loussedes</dc:creator>
  <cp:lastModifiedBy>Alexandra Bishop</cp:lastModifiedBy>
  <cp:revision>6</cp:revision>
  <dcterms:created xsi:type="dcterms:W3CDTF">2006-08-16T00:00:00Z</dcterms:created>
  <dcterms:modified xsi:type="dcterms:W3CDTF">2026-06-04T17:30:36Z</dcterms:modified>
  <dc:identifier>DAHE9d2tCWQ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0x0101001938AE5FAB35C943ABF56F5FD20C04E5</vt:lpwstr>
  </property>
</Properties>
</file>