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1C40"/>
    <a:srgbClr val="7CB6B0"/>
    <a:srgbClr val="8AB3AB"/>
    <a:srgbClr val="2347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18A7EB-3F29-4F4A-B528-D59FB981AAB2}" v="25" dt="2024-02-24T06:09:44.1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2"/>
    <p:restoredTop sz="94795"/>
  </p:normalViewPr>
  <p:slideViewPr>
    <p:cSldViewPr snapToGrid="0">
      <p:cViewPr varScale="1">
        <p:scale>
          <a:sx n="116" d="100"/>
          <a:sy n="116" d="100"/>
        </p:scale>
        <p:origin x="88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09AE79-82BF-4BE8-9541-CD204928D007}" type="datetimeFigureOut">
              <a:rPr lang="en-US" smtClean="0"/>
              <a:t>6/18/26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A4D85-8CF8-4820-9E74-2732A9BD3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234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A4D85-8CF8-4820-9E74-2732A9BD32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589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3BD9E0F9-03EE-23CA-E881-8195308252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981B3E-8F02-48C3-4CF7-A777E03CA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009AC-6036-5648-8530-D1BD355690EE}" type="datetimeFigureOut">
              <a:rPr lang="en-US" smtClean="0"/>
              <a:t>6/18/26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3685A8-B057-C8FD-3E67-AC4768617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3C5A35-8C3A-C56E-E86D-1161668E2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7A44-E99D-1749-9DC6-33E16437652F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4A63C7E7-730D-2194-A848-A4D17084B9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6685" y="-477837"/>
            <a:ext cx="2144078" cy="214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574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B82C4D-6894-2AC7-406E-A73F2B372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009AC-6036-5648-8530-D1BD355690EE}" type="datetimeFigureOut">
              <a:rPr lang="en-US" smtClean="0"/>
              <a:t>6/18/26</a:t>
            </a:fld>
            <a:endParaRPr lang="en-US"/>
          </a:p>
        </p:txBody>
      </p:sp>
      <p:pic>
        <p:nvPicPr>
          <p:cNvPr id="8" name="Picture 7" descr="Shape, rectangle&#10;&#10;Description automatically generated">
            <a:extLst>
              <a:ext uri="{FF2B5EF4-FFF2-40B4-BE49-F238E27FC236}">
                <a16:creationId xmlns:a16="http://schemas.microsoft.com/office/drawing/2014/main" id="{3F5CB21F-EE28-B888-2B14-355FECB2FD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7424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F80C3-B0FB-68AF-F93F-9457905DC9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  <a:lvl2pPr>
              <a:defRPr b="0" i="0">
                <a:latin typeface="Montserrat" pitchFamily="2" charset="77"/>
              </a:defRPr>
            </a:lvl2pPr>
            <a:lvl3pPr>
              <a:defRPr b="0" i="0">
                <a:latin typeface="Montserrat" pitchFamily="2" charset="77"/>
              </a:defRPr>
            </a:lvl3pPr>
            <a:lvl4pPr>
              <a:defRPr b="0" i="0">
                <a:latin typeface="Montserrat" pitchFamily="2" charset="77"/>
              </a:defRPr>
            </a:lvl4pPr>
            <a:lvl5pPr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37C5E1-BA34-B06E-F8C7-FE25A351F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15229"/>
            <a:ext cx="2743200" cy="365125"/>
          </a:xfrm>
        </p:spPr>
        <p:txBody>
          <a:bodyPr/>
          <a:lstStyle/>
          <a:p>
            <a:fld id="{A2197A44-E99D-1749-9DC6-33E16437652F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A3A8227A-07A7-7C0D-37DF-BAA4801027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292919"/>
            <a:ext cx="1813560" cy="181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958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A2F12743-673B-C5D7-0CFC-47AB402BB4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916D9-FE23-706D-0BA5-918DAB77D3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Montserrat" pitchFamily="2" charset="77"/>
              </a:defRPr>
            </a:lvl1pPr>
            <a:lvl2pPr>
              <a:defRPr b="0" i="0">
                <a:solidFill>
                  <a:schemeClr val="bg1"/>
                </a:solidFill>
                <a:latin typeface="Montserrat" pitchFamily="2" charset="77"/>
              </a:defRPr>
            </a:lvl2pPr>
            <a:lvl3pPr>
              <a:defRPr b="0" i="0">
                <a:solidFill>
                  <a:schemeClr val="bg1"/>
                </a:solidFill>
                <a:latin typeface="Montserrat" pitchFamily="2" charset="77"/>
              </a:defRPr>
            </a:lvl3pPr>
            <a:lvl4pPr>
              <a:defRPr b="0" i="0">
                <a:solidFill>
                  <a:schemeClr val="bg1"/>
                </a:solidFill>
                <a:latin typeface="Montserrat" pitchFamily="2" charset="77"/>
              </a:defRPr>
            </a:lvl4pPr>
            <a:lvl5pPr>
              <a:defRPr b="0" i="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B731EA-B94C-80B2-0B4D-CE5EEE8737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  <a:lvl2pPr>
              <a:defRPr b="0" i="0">
                <a:latin typeface="Montserrat" pitchFamily="2" charset="77"/>
              </a:defRPr>
            </a:lvl2pPr>
            <a:lvl3pPr>
              <a:defRPr b="0" i="0">
                <a:latin typeface="Montserrat" pitchFamily="2" charset="77"/>
              </a:defRPr>
            </a:lvl3pPr>
            <a:lvl4pPr>
              <a:defRPr b="0" i="0">
                <a:latin typeface="Montserrat" pitchFamily="2" charset="77"/>
              </a:defRPr>
            </a:lvl4pPr>
            <a:lvl5pPr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942327-97E1-0748-5340-0DE66B3B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7A44-E99D-1749-9DC6-33E16437652F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FF0245B3-97E7-53CE-6A49-459310CE8F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48" y="5980173"/>
            <a:ext cx="1611178" cy="43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295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ED9033C1-4AC2-245D-4826-D699509876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916D9-FE23-706D-0BA5-918DAB77D3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1122" y="1835564"/>
            <a:ext cx="3379304" cy="4351338"/>
          </a:xfr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Montserrat" pitchFamily="2" charset="77"/>
              </a:defRPr>
            </a:lvl1pPr>
            <a:lvl2pPr>
              <a:defRPr sz="1800" b="0" i="0">
                <a:solidFill>
                  <a:schemeClr val="tx1"/>
                </a:solidFill>
                <a:latin typeface="Montserrat" pitchFamily="2" charset="77"/>
              </a:defRPr>
            </a:lvl2pPr>
            <a:lvl3pPr>
              <a:defRPr sz="1600" b="0" i="0">
                <a:solidFill>
                  <a:schemeClr val="tx1"/>
                </a:solidFill>
                <a:latin typeface="Montserrat" pitchFamily="2" charset="77"/>
              </a:defRPr>
            </a:lvl3pPr>
            <a:lvl4pPr>
              <a:defRPr sz="1400" b="0" i="0">
                <a:solidFill>
                  <a:schemeClr val="tx1"/>
                </a:solidFill>
                <a:latin typeface="Montserrat" pitchFamily="2" charset="77"/>
              </a:defRPr>
            </a:lvl4pPr>
            <a:lvl5pPr>
              <a:defRPr sz="1200" b="0" i="0">
                <a:solidFill>
                  <a:schemeClr val="tx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B731EA-B94C-80B2-0B4D-CE5EEE8737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06348" y="1883792"/>
            <a:ext cx="3379304" cy="4351338"/>
          </a:xfrm>
        </p:spPr>
        <p:txBody>
          <a:bodyPr/>
          <a:lstStyle>
            <a:lvl1pPr>
              <a:defRPr sz="2000" b="0" i="0">
                <a:latin typeface="Montserrat" pitchFamily="2" charset="77"/>
              </a:defRPr>
            </a:lvl1pPr>
            <a:lvl2pPr>
              <a:defRPr sz="1800" b="0" i="0">
                <a:latin typeface="Montserrat" pitchFamily="2" charset="77"/>
              </a:defRPr>
            </a:lvl2pPr>
            <a:lvl3pPr>
              <a:defRPr sz="1600" b="0" i="0">
                <a:latin typeface="Montserrat" pitchFamily="2" charset="77"/>
              </a:defRPr>
            </a:lvl3pPr>
            <a:lvl4pPr>
              <a:defRPr sz="1400" b="0" i="0">
                <a:latin typeface="Montserrat" pitchFamily="2" charset="77"/>
              </a:defRPr>
            </a:lvl4pPr>
            <a:lvl5pPr>
              <a:defRPr sz="1200"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942327-97E1-0748-5340-0DE66B3B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7A44-E99D-1749-9DC6-33E16437652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E314F605-E085-F1A2-5B98-09CC72202C8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90572" y="1883792"/>
            <a:ext cx="3379304" cy="4351338"/>
          </a:xfrm>
        </p:spPr>
        <p:txBody>
          <a:bodyPr/>
          <a:lstStyle>
            <a:lvl1pPr>
              <a:defRPr sz="2000" b="0" i="0">
                <a:latin typeface="Montserrat" pitchFamily="2" charset="77"/>
              </a:defRPr>
            </a:lvl1pPr>
            <a:lvl2pPr>
              <a:defRPr sz="1800" b="0" i="0">
                <a:latin typeface="Montserrat" pitchFamily="2" charset="77"/>
              </a:defRPr>
            </a:lvl2pPr>
            <a:lvl3pPr>
              <a:defRPr sz="1600" b="0" i="0">
                <a:latin typeface="Montserrat" pitchFamily="2" charset="77"/>
              </a:defRPr>
            </a:lvl3pPr>
            <a:lvl4pPr>
              <a:defRPr sz="1400" b="0" i="0">
                <a:latin typeface="Montserrat" pitchFamily="2" charset="77"/>
              </a:defRPr>
            </a:lvl4pPr>
            <a:lvl5pPr>
              <a:defRPr sz="1200"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500C75C9-3059-FFE8-EBDE-507415C173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48" y="5980173"/>
            <a:ext cx="1611178" cy="43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473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shape&#10;&#10;Description automatically generated">
            <a:extLst>
              <a:ext uri="{FF2B5EF4-FFF2-40B4-BE49-F238E27FC236}">
                <a16:creationId xmlns:a16="http://schemas.microsoft.com/office/drawing/2014/main" id="{99544410-CB2A-6ABE-A38F-016A1458A4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48479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CC19A9-7048-5EB3-D6FC-9CB3855DFA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 b="0" i="0">
                <a:latin typeface="Montserrat Medium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1A2AF5-6AC9-9E64-2F62-D194CC38C4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Montserra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A09C31-5839-5373-60F8-B0A018735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714156"/>
            <a:ext cx="2743200" cy="365125"/>
          </a:xfrm>
        </p:spPr>
        <p:txBody>
          <a:bodyPr/>
          <a:lstStyle/>
          <a:p>
            <a:fld id="{A2197A44-E99D-1749-9DC6-33E16437652F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EC4405E7-CC9F-3636-CF43-FB22CC48BB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292919"/>
            <a:ext cx="1813560" cy="181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739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49197EE8-7CBC-3E2C-B9E5-59E23920C1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43E17E-D72D-4720-6E1C-2064CF87B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7A44-E99D-1749-9DC6-33E16437652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5D62981-A3F8-C6E4-BC2A-B7107D49E9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1987550"/>
            <a:ext cx="10515600" cy="4641850"/>
          </a:xfrm>
        </p:spPr>
        <p:txBody>
          <a:bodyPr/>
          <a:lstStyle>
            <a:lvl1pPr>
              <a:defRPr b="0" i="0">
                <a:latin typeface="Montserrat Medium" pitchFamily="2" charset="77"/>
              </a:defRPr>
            </a:lvl1pPr>
          </a:lstStyle>
          <a:p>
            <a:endParaRPr lang="en-US" dirty="0"/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CC4EEC08-88E5-E0F7-C1BA-E5148F912F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292919"/>
            <a:ext cx="1813560" cy="181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678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9AE4A2-89E5-247B-FBFB-27CB949E6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BE33F2-2945-47E1-1974-BB8F7B39E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062951-A1C2-E7C9-4D79-63269C1F14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009AC-6036-5648-8530-D1BD355690EE}" type="datetimeFigureOut">
              <a:rPr lang="en-US" smtClean="0"/>
              <a:t>6/18/26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BE55F2-29E0-1285-3537-2FF6D20E1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7897D-A33A-E36A-08B0-FE08DFC763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97A44-E99D-1749-9DC6-33E164376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860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0" r:id="rId4"/>
    <p:sldLayoutId id="2147483657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BEF7CA71-F13B-00A5-F869-129F5DCC9220}"/>
              </a:ext>
            </a:extLst>
          </p:cNvPr>
          <p:cNvSpPr/>
          <p:nvPr/>
        </p:nvSpPr>
        <p:spPr>
          <a:xfrm>
            <a:off x="-661012" y="5871990"/>
            <a:ext cx="13297359" cy="9860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8D1A35A-A387-3DDE-FD87-60C94CBDEEA7}"/>
              </a:ext>
            </a:extLst>
          </p:cNvPr>
          <p:cNvSpPr/>
          <p:nvPr/>
        </p:nvSpPr>
        <p:spPr>
          <a:xfrm>
            <a:off x="-121187" y="-99152"/>
            <a:ext cx="12404993" cy="7260116"/>
          </a:xfrm>
          <a:prstGeom prst="rect">
            <a:avLst/>
          </a:prstGeom>
          <a:gradFill flip="none" rotWithShape="1">
            <a:gsLst>
              <a:gs pos="0">
                <a:srgbClr val="7CB6B0"/>
              </a:gs>
              <a:gs pos="9000">
                <a:srgbClr val="7CB6B0"/>
              </a:gs>
              <a:gs pos="25000">
                <a:srgbClr val="7CB6B0"/>
              </a:gs>
              <a:gs pos="100000">
                <a:schemeClr val="bg1"/>
              </a:gs>
            </a:gsLst>
            <a:lin ang="81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DCEF1A2-6C45-124A-862B-BFEB4B533E4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109" b="10119"/>
          <a:stretch>
            <a:fillRect/>
          </a:stretch>
        </p:blipFill>
        <p:spPr>
          <a:xfrm>
            <a:off x="0" y="-177809"/>
            <a:ext cx="7050795" cy="73187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438C9E8-086A-5C9A-2FB6-18822586722C}"/>
              </a:ext>
            </a:extLst>
          </p:cNvPr>
          <p:cNvSpPr txBox="1"/>
          <p:nvPr/>
        </p:nvSpPr>
        <p:spPr>
          <a:xfrm>
            <a:off x="473020" y="842338"/>
            <a:ext cx="7590137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A51C4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More than 65 Million Americans Are Covered by Medicare and Medicare Advantage.</a:t>
            </a:r>
          </a:p>
          <a:p>
            <a:endParaRPr lang="en-US" sz="2400" dirty="0">
              <a:solidFill>
                <a:srgbClr val="23477E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2400" b="1" dirty="0">
                <a:solidFill>
                  <a:srgbClr val="23477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Are you certified to help them?</a:t>
            </a:r>
          </a:p>
          <a:p>
            <a:endParaRPr lang="en-US" dirty="0">
              <a:solidFill>
                <a:srgbClr val="23477E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l" rtl="0">
              <a:buNone/>
            </a:pPr>
            <a:r>
              <a:rPr lang="en-US" b="0" i="0" dirty="0">
                <a:solidFill>
                  <a:srgbClr val="23477E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NABIP is proud to announce its </a:t>
            </a:r>
            <a:r>
              <a:rPr lang="en-US" b="1" i="0" dirty="0">
                <a:solidFill>
                  <a:srgbClr val="23477E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PY2027 Medicare, Medicare Products &amp; FWA Certification</a:t>
            </a:r>
            <a:r>
              <a:rPr lang="en-US" b="0" i="0" dirty="0">
                <a:solidFill>
                  <a:srgbClr val="23477E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, designed to help brokers maintain their status to sell and service plans as required by CMS.</a:t>
            </a:r>
            <a:endParaRPr lang="en-US" dirty="0">
              <a:solidFill>
                <a:srgbClr val="23477E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2C44288-98E6-10F7-8AC3-DFBADD8643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927" y="3923438"/>
            <a:ext cx="4967193" cy="281972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E353B3C-8E9E-DC80-347A-81F36E8BD8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1403" y="3925032"/>
            <a:ext cx="3409560" cy="281659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79D5AB2-F816-CB4E-4B66-323835B5DCD0}"/>
              </a:ext>
            </a:extLst>
          </p:cNvPr>
          <p:cNvSpPr txBox="1"/>
          <p:nvPr/>
        </p:nvSpPr>
        <p:spPr>
          <a:xfrm>
            <a:off x="8935910" y="3835214"/>
            <a:ext cx="30811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buNone/>
            </a:pPr>
            <a:r>
              <a:rPr lang="en-US" sz="2400" b="1" i="0" dirty="0">
                <a:solidFill>
                  <a:srgbClr val="A51C40"/>
                </a:solidFill>
                <a:effectLst/>
              </a:rPr>
              <a:t>Scan and learn</a:t>
            </a:r>
            <a:endParaRPr lang="en-US" sz="2400" dirty="0">
              <a:solidFill>
                <a:srgbClr val="A51C40"/>
              </a:solidFill>
              <a:effectLst/>
            </a:endParaRPr>
          </a:p>
          <a:p>
            <a:pPr algn="ctr" rtl="0">
              <a:buNone/>
            </a:pPr>
            <a:r>
              <a:rPr lang="en-US" sz="2400" b="1" i="0" dirty="0">
                <a:solidFill>
                  <a:srgbClr val="A51C40"/>
                </a:solidFill>
                <a:effectLst/>
              </a:rPr>
              <a:t>how to register today!</a:t>
            </a:r>
            <a:endParaRPr lang="en-US" sz="2400" dirty="0">
              <a:solidFill>
                <a:srgbClr val="A51C40"/>
              </a:solidFill>
              <a:effectLst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B5B1429-CAC6-1AEC-DC39-3A907D1727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52357" y="4655644"/>
            <a:ext cx="2048251" cy="204825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A7FC9C0-539A-003B-A989-15F2F5F0274E}"/>
              </a:ext>
            </a:extLst>
          </p:cNvPr>
          <p:cNvSpPr/>
          <p:nvPr/>
        </p:nvSpPr>
        <p:spPr>
          <a:xfrm>
            <a:off x="9096906" y="123147"/>
            <a:ext cx="2740156" cy="3305853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FB4F8C-E11B-F1FC-8D91-13EC9C91D0B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4767" r="15161"/>
          <a:stretch>
            <a:fillRect/>
          </a:stretch>
        </p:blipFill>
        <p:spPr>
          <a:xfrm>
            <a:off x="9214185" y="0"/>
            <a:ext cx="2504795" cy="357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7459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e7485c0-c4f5-41be-8f18-0c0d36c3581f" xsi:nil="true"/>
    <lcf76f155ced4ddcb4097134ff3c332f xmlns="1f2a9275-70c3-4094-82a3-1f3377ad7138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00BDA8514A744D8977E1B65F76AFE7" ma:contentTypeVersion="11" ma:contentTypeDescription="Create a new document." ma:contentTypeScope="" ma:versionID="7da6d1da674ed0c57b5c63d870061fa4">
  <xsd:schema xmlns:xsd="http://www.w3.org/2001/XMLSchema" xmlns:xs="http://www.w3.org/2001/XMLSchema" xmlns:p="http://schemas.microsoft.com/office/2006/metadata/properties" xmlns:ns2="1f2a9275-70c3-4094-82a3-1f3377ad7138" xmlns:ns3="1e7485c0-c4f5-41be-8f18-0c0d36c3581f" targetNamespace="http://schemas.microsoft.com/office/2006/metadata/properties" ma:root="true" ma:fieldsID="1a190bbd25f890dd6382066a617a127c" ns2:_="" ns3:_="">
    <xsd:import namespace="1f2a9275-70c3-4094-82a3-1f3377ad7138"/>
    <xsd:import namespace="1e7485c0-c4f5-41be-8f18-0c0d36c358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2a9275-70c3-4094-82a3-1f3377ad71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151474d8-de9e-415c-9efa-6a9cd347ba0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7485c0-c4f5-41be-8f18-0c0d36c3581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a13106f4-a9e6-4dec-97c8-f82193057a87}" ma:internalName="TaxCatchAll" ma:showField="CatchAllData" ma:web="1e7485c0-c4f5-41be-8f18-0c0d36c358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316816-7BA4-4684-ACDB-BF063FB791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E136AD5-1DC2-43F0-ABDC-91BD3E1B4C70}">
  <ds:schemaRefs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terms/"/>
    <ds:schemaRef ds:uri="1e7485c0-c4f5-41be-8f18-0c0d36c3581f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1f2a9275-70c3-4094-82a3-1f3377ad7138"/>
  </ds:schemaRefs>
</ds:datastoreItem>
</file>

<file path=customXml/itemProps3.xml><?xml version="1.0" encoding="utf-8"?>
<ds:datastoreItem xmlns:ds="http://schemas.openxmlformats.org/officeDocument/2006/customXml" ds:itemID="{165882D6-58E8-4F51-96DD-03A6887B88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2a9275-70c3-4094-82a3-1f3377ad7138"/>
    <ds:schemaRef ds:uri="1e7485c0-c4f5-41be-8f18-0c0d36c358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61</Words>
  <Application>Microsoft Macintosh PowerPoint</Application>
  <PresentationFormat>Widescreen</PresentationFormat>
  <Paragraphs>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Montserrat</vt:lpstr>
      <vt:lpstr>Montserrat Medium</vt:lpstr>
      <vt:lpstr>Roboto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Johnson</dc:creator>
  <cp:lastModifiedBy>Alexandra Bishop</cp:lastModifiedBy>
  <cp:revision>10</cp:revision>
  <dcterms:created xsi:type="dcterms:W3CDTF">2022-08-18T14:19:49Z</dcterms:created>
  <dcterms:modified xsi:type="dcterms:W3CDTF">2026-06-18T20:46:31Z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0x010100B500BDA8514A744D8977E1B65F76AFE7</vt:lpwstr>
  </property>
</Properties>
</file>