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263063" cy="1162050"/>
  <p:notesSz cx="11430000" cy="5981700"/>
  <p:defaultTextStyle>
    <a:defPPr>
      <a:defRPr lang="en-US"/>
    </a:defPPr>
    <a:lvl1pPr marL="0" algn="l" defTabSz="273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73602" algn="l" defTabSz="273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7204" algn="l" defTabSz="273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20806" algn="l" defTabSz="273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94409" algn="l" defTabSz="273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68011" algn="l" defTabSz="273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41613" algn="l" defTabSz="273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15215" algn="l" defTabSz="273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88817" algn="l" defTabSz="273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22E"/>
    <a:srgbClr val="0052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2292" y="-810"/>
      </p:cViewPr>
      <p:guideLst>
        <p:guide orient="horz" pos="1361"/>
        <p:guide pos="14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94730" y="360236"/>
            <a:ext cx="78736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89460" y="650748"/>
            <a:ext cx="648414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49442" y="1080707"/>
            <a:ext cx="2964180" cy="5810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63153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669406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4301" y="67112"/>
            <a:ext cx="6814462" cy="175171"/>
          </a:xfrm>
          <a:prstGeom prst="rect">
            <a:avLst/>
          </a:prstGeom>
        </p:spPr>
        <p:txBody>
          <a:bodyPr lIns="0" tIns="0" rIns="0" bIns="0"/>
          <a:lstStyle>
            <a:lvl1pPr>
              <a:defRPr sz="1500" b="1" i="0">
                <a:solidFill>
                  <a:schemeClr val="bg1"/>
                </a:solidFill>
                <a:latin typeface="Heebo"/>
                <a:cs typeface="Heeb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6557" y="291394"/>
            <a:ext cx="8429950" cy="755949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49442" y="1080707"/>
            <a:ext cx="2964180" cy="5810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63153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669406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4301" y="67112"/>
            <a:ext cx="6814462" cy="175171"/>
          </a:xfrm>
          <a:prstGeom prst="rect">
            <a:avLst/>
          </a:prstGeom>
        </p:spPr>
        <p:txBody>
          <a:bodyPr lIns="0" tIns="0" rIns="0" bIns="0"/>
          <a:lstStyle>
            <a:lvl1pPr>
              <a:defRPr sz="1500" b="1" i="0">
                <a:solidFill>
                  <a:schemeClr val="bg1"/>
                </a:solidFill>
                <a:latin typeface="Heebo"/>
                <a:cs typeface="Heeb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63154" y="267272"/>
            <a:ext cx="4029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70478" y="267272"/>
            <a:ext cx="4029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149442" y="1080707"/>
            <a:ext cx="2964180" cy="5810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63153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669406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4301" y="67112"/>
            <a:ext cx="6814462" cy="175171"/>
          </a:xfrm>
          <a:prstGeom prst="rect">
            <a:avLst/>
          </a:prstGeom>
        </p:spPr>
        <p:txBody>
          <a:bodyPr lIns="0" tIns="0" rIns="0" bIns="0"/>
          <a:lstStyle>
            <a:lvl1pPr>
              <a:defRPr sz="1500" b="1" i="0">
                <a:solidFill>
                  <a:schemeClr val="bg1"/>
                </a:solidFill>
                <a:latin typeface="Heebo"/>
                <a:cs typeface="Heeb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49442" y="1080707"/>
            <a:ext cx="2964180" cy="5810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63153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669406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49442" y="1080707"/>
            <a:ext cx="2964180" cy="5810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63153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669406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adient-triangles-blue-horiz.png"/>
          <p:cNvPicPr>
            <a:picLocks noChangeAspect="1"/>
          </p:cNvPicPr>
          <p:nvPr userDrawn="1"/>
        </p:nvPicPr>
        <p:blipFill>
          <a:blip r:embed="rId7">
            <a:alphaModFix amt="10000"/>
          </a:blip>
          <a:stretch>
            <a:fillRect/>
          </a:stretch>
        </p:blipFill>
        <p:spPr>
          <a:xfrm>
            <a:off x="-92869" y="-1"/>
            <a:ext cx="3288356" cy="1170063"/>
          </a:xfrm>
          <a:prstGeom prst="rect">
            <a:avLst/>
          </a:prstGeom>
        </p:spPr>
      </p:pic>
      <p:pic>
        <p:nvPicPr>
          <p:cNvPr id="3" name="Picture 2" descr="gradient-triangles-blue-horiz.png"/>
          <p:cNvPicPr>
            <a:picLocks noChangeAspect="1"/>
          </p:cNvPicPr>
          <p:nvPr userDrawn="1"/>
        </p:nvPicPr>
        <p:blipFill>
          <a:blip r:embed="rId7">
            <a:alphaModFix amt="5000"/>
          </a:blip>
          <a:stretch>
            <a:fillRect/>
          </a:stretch>
        </p:blipFill>
        <p:spPr>
          <a:xfrm rot="10800000">
            <a:off x="3564731" y="-1"/>
            <a:ext cx="3288356" cy="1170063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6841331" y="0"/>
            <a:ext cx="2421732" cy="1162050"/>
          </a:xfrm>
          <a:prstGeom prst="rect">
            <a:avLst/>
          </a:prstGeom>
          <a:solidFill>
            <a:srgbClr val="00529A"/>
          </a:solidFill>
          <a:ln w="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4720" tIns="27360" rIns="54720" bIns="27360" rtlCol="0" anchor="ctr"/>
          <a:lstStyle/>
          <a:p>
            <a:pPr algn="ctr"/>
            <a:endParaRPr lang="en-US"/>
          </a:p>
        </p:txBody>
      </p:sp>
      <p:sp>
        <p:nvSpPr>
          <p:cNvPr id="5" name="object 3"/>
          <p:cNvSpPr/>
          <p:nvPr userDrawn="1"/>
        </p:nvSpPr>
        <p:spPr>
          <a:xfrm rot="16200000">
            <a:off x="6336506" y="504825"/>
            <a:ext cx="1162050" cy="152400"/>
          </a:xfrm>
          <a:custGeom>
            <a:avLst/>
            <a:gdLst/>
            <a:ahLst/>
            <a:cxnLst/>
            <a:rect l="l" t="t" r="r" b="b"/>
            <a:pathLst>
              <a:path w="2472690">
                <a:moveTo>
                  <a:pt x="0" y="0"/>
                </a:moveTo>
                <a:lnTo>
                  <a:pt x="2472449" y="0"/>
                </a:lnTo>
              </a:path>
            </a:pathLst>
          </a:custGeom>
          <a:ln w="50800">
            <a:solidFill>
              <a:srgbClr val="C3122F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rgbClr val="000000"/>
              </a:solidFill>
            </a:endParaRPr>
          </a:p>
        </p:txBody>
      </p:sp>
      <p:pic>
        <p:nvPicPr>
          <p:cNvPr id="6" name="Picture 5" descr="NAHU_logo_reversed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7603331" y="47625"/>
            <a:ext cx="859360" cy="699697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7010400" y="806648"/>
            <a:ext cx="2421731" cy="30777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R="366323" algn="ctr">
              <a:spcBef>
                <a:spcPts val="0"/>
              </a:spcBef>
            </a:pPr>
            <a:r>
              <a:rPr lang="en-US" sz="1000" i="1" spc="60" dirty="0" smtClean="0">
                <a:solidFill>
                  <a:srgbClr val="B9CDE5"/>
                </a:solidFill>
                <a:latin typeface="Arial"/>
                <a:cs typeface="Arial"/>
              </a:rPr>
              <a:t>Professional </a:t>
            </a:r>
            <a:r>
              <a:rPr lang="en-US" sz="1000" i="1" spc="54" dirty="0" smtClean="0">
                <a:solidFill>
                  <a:srgbClr val="B9CDE5"/>
                </a:solidFill>
                <a:latin typeface="Arial"/>
                <a:cs typeface="Arial"/>
              </a:rPr>
              <a:t>member </a:t>
            </a:r>
            <a:r>
              <a:rPr lang="en-US" sz="1000" i="1" spc="30" dirty="0" smtClean="0">
                <a:solidFill>
                  <a:srgbClr val="B9CDE5"/>
                </a:solidFill>
                <a:latin typeface="Arial"/>
                <a:cs typeface="Arial"/>
              </a:rPr>
              <a:t>of </a:t>
            </a:r>
            <a:r>
              <a:rPr lang="en-US" sz="1000" i="1" spc="45" dirty="0" smtClean="0">
                <a:solidFill>
                  <a:srgbClr val="B9CDE5"/>
                </a:solidFill>
                <a:latin typeface="Arial"/>
                <a:cs typeface="Arial"/>
              </a:rPr>
              <a:t>the </a:t>
            </a:r>
            <a:r>
              <a:rPr lang="en-US" sz="1000" i="1" spc="54" dirty="0" smtClean="0">
                <a:solidFill>
                  <a:srgbClr val="B9CDE5"/>
                </a:solidFill>
                <a:latin typeface="Arial"/>
                <a:cs typeface="Arial"/>
              </a:rPr>
              <a:t>National </a:t>
            </a:r>
            <a:r>
              <a:rPr lang="en-US" sz="1000" i="1" spc="60" dirty="0" smtClean="0">
                <a:solidFill>
                  <a:srgbClr val="B9CDE5"/>
                </a:solidFill>
                <a:latin typeface="Arial"/>
                <a:cs typeface="Arial"/>
              </a:rPr>
              <a:t>Association </a:t>
            </a:r>
            <a:r>
              <a:rPr lang="en-US" sz="1000" i="1" spc="30" dirty="0" smtClean="0">
                <a:solidFill>
                  <a:srgbClr val="B9CDE5"/>
                </a:solidFill>
                <a:latin typeface="Arial"/>
                <a:cs typeface="Arial"/>
              </a:rPr>
              <a:t>of </a:t>
            </a:r>
            <a:r>
              <a:rPr lang="en-US" sz="1000" i="1" spc="51" dirty="0" smtClean="0">
                <a:solidFill>
                  <a:srgbClr val="B9CDE5"/>
                </a:solidFill>
                <a:latin typeface="Arial"/>
                <a:cs typeface="Arial"/>
              </a:rPr>
              <a:t>Health </a:t>
            </a:r>
            <a:r>
              <a:rPr lang="en-US" sz="1000" i="1" spc="60" dirty="0" smtClean="0">
                <a:solidFill>
                  <a:srgbClr val="B9CDE5"/>
                </a:solidFill>
                <a:latin typeface="Arial"/>
                <a:cs typeface="Arial"/>
              </a:rPr>
              <a:t>Underwriters.</a:t>
            </a:r>
            <a:endParaRPr lang="en-US" sz="1000" i="1" dirty="0">
              <a:solidFill>
                <a:srgbClr val="B9CDE5"/>
              </a:solidFill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73602">
        <a:defRPr>
          <a:latin typeface="+mn-lt"/>
          <a:ea typeface="+mn-ea"/>
          <a:cs typeface="+mn-cs"/>
        </a:defRPr>
      </a:lvl2pPr>
      <a:lvl3pPr marL="547204">
        <a:defRPr>
          <a:latin typeface="+mn-lt"/>
          <a:ea typeface="+mn-ea"/>
          <a:cs typeface="+mn-cs"/>
        </a:defRPr>
      </a:lvl3pPr>
      <a:lvl4pPr marL="820806">
        <a:defRPr>
          <a:latin typeface="+mn-lt"/>
          <a:ea typeface="+mn-ea"/>
          <a:cs typeface="+mn-cs"/>
        </a:defRPr>
      </a:lvl4pPr>
      <a:lvl5pPr marL="1094409">
        <a:defRPr>
          <a:latin typeface="+mn-lt"/>
          <a:ea typeface="+mn-ea"/>
          <a:cs typeface="+mn-cs"/>
        </a:defRPr>
      </a:lvl5pPr>
      <a:lvl6pPr marL="1368011">
        <a:defRPr>
          <a:latin typeface="+mn-lt"/>
          <a:ea typeface="+mn-ea"/>
          <a:cs typeface="+mn-cs"/>
        </a:defRPr>
      </a:lvl6pPr>
      <a:lvl7pPr marL="1641613">
        <a:defRPr>
          <a:latin typeface="+mn-lt"/>
          <a:ea typeface="+mn-ea"/>
          <a:cs typeface="+mn-cs"/>
        </a:defRPr>
      </a:lvl7pPr>
      <a:lvl8pPr marL="1915215">
        <a:defRPr>
          <a:latin typeface="+mn-lt"/>
          <a:ea typeface="+mn-ea"/>
          <a:cs typeface="+mn-cs"/>
        </a:defRPr>
      </a:lvl8pPr>
      <a:lvl9pPr marL="2188817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3602">
        <a:defRPr>
          <a:latin typeface="+mn-lt"/>
          <a:ea typeface="+mn-ea"/>
          <a:cs typeface="+mn-cs"/>
        </a:defRPr>
      </a:lvl2pPr>
      <a:lvl3pPr marL="547204">
        <a:defRPr>
          <a:latin typeface="+mn-lt"/>
          <a:ea typeface="+mn-ea"/>
          <a:cs typeface="+mn-cs"/>
        </a:defRPr>
      </a:lvl3pPr>
      <a:lvl4pPr marL="820806">
        <a:defRPr>
          <a:latin typeface="+mn-lt"/>
          <a:ea typeface="+mn-ea"/>
          <a:cs typeface="+mn-cs"/>
        </a:defRPr>
      </a:lvl4pPr>
      <a:lvl5pPr marL="1094409">
        <a:defRPr>
          <a:latin typeface="+mn-lt"/>
          <a:ea typeface="+mn-ea"/>
          <a:cs typeface="+mn-cs"/>
        </a:defRPr>
      </a:lvl5pPr>
      <a:lvl6pPr marL="1368011">
        <a:defRPr>
          <a:latin typeface="+mn-lt"/>
          <a:ea typeface="+mn-ea"/>
          <a:cs typeface="+mn-cs"/>
        </a:defRPr>
      </a:lvl6pPr>
      <a:lvl7pPr marL="1641613">
        <a:defRPr>
          <a:latin typeface="+mn-lt"/>
          <a:ea typeface="+mn-ea"/>
          <a:cs typeface="+mn-cs"/>
        </a:defRPr>
      </a:lvl7pPr>
      <a:lvl8pPr marL="1915215">
        <a:defRPr>
          <a:latin typeface="+mn-lt"/>
          <a:ea typeface="+mn-ea"/>
          <a:cs typeface="+mn-cs"/>
        </a:defRPr>
      </a:lvl8pPr>
      <a:lvl9pPr marL="2188817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555331" y="352425"/>
            <a:ext cx="2133600" cy="581625"/>
          </a:xfrm>
          <a:prstGeom prst="rect">
            <a:avLst/>
          </a:prstGeom>
        </p:spPr>
        <p:txBody>
          <a:bodyPr wrap="square" lIns="0" tIns="27360" rIns="0" bIns="0">
            <a:spAutoFit/>
          </a:bodyPr>
          <a:lstStyle/>
          <a:p>
            <a:pPr marR="366323"/>
            <a:r>
              <a:rPr lang="en-US" sz="1800" dirty="0" smtClean="0">
                <a:solidFill>
                  <a:srgbClr val="00529A"/>
                </a:solidFill>
                <a:latin typeface="Arial"/>
                <a:cs typeface="Arial"/>
              </a:rPr>
              <a:t>firmwebsite.com</a:t>
            </a:r>
            <a:endParaRPr lang="en-US" sz="1800" spc="3" dirty="0" smtClean="0">
              <a:solidFill>
                <a:srgbClr val="00529A"/>
              </a:solidFill>
              <a:latin typeface="Arial"/>
              <a:cs typeface="Arial"/>
            </a:endParaRPr>
          </a:p>
          <a:p>
            <a:pPr marR="366323"/>
            <a:r>
              <a:rPr lang="en-US" sz="1800" dirty="0" smtClean="0">
                <a:solidFill>
                  <a:srgbClr val="00529A"/>
                </a:solidFill>
                <a:latin typeface="Arial"/>
                <a:cs typeface="Arial"/>
              </a:rPr>
              <a:t>(555)</a:t>
            </a:r>
            <a:r>
              <a:rPr lang="en-US" sz="1800" spc="-3" dirty="0" smtClean="0">
                <a:solidFill>
                  <a:srgbClr val="00529A"/>
                </a:solidFill>
                <a:latin typeface="Arial"/>
                <a:cs typeface="Arial"/>
              </a:rPr>
              <a:t> </a:t>
            </a:r>
            <a:r>
              <a:rPr lang="en-US" sz="1800" dirty="0" smtClean="0">
                <a:solidFill>
                  <a:srgbClr val="00529A"/>
                </a:solidFill>
                <a:latin typeface="Arial"/>
                <a:cs typeface="Arial"/>
              </a:rPr>
              <a:t>555-1234</a:t>
            </a:r>
          </a:p>
        </p:txBody>
      </p:sp>
      <p:sp>
        <p:nvSpPr>
          <p:cNvPr id="9" name="object 2"/>
          <p:cNvSpPr txBox="1">
            <a:spLocks/>
          </p:cNvSpPr>
          <p:nvPr/>
        </p:nvSpPr>
        <p:spPr>
          <a:xfrm>
            <a:off x="211931" y="125380"/>
            <a:ext cx="2116932" cy="836645"/>
          </a:xfrm>
          <a:prstGeom prst="rect">
            <a:avLst/>
          </a:prstGeom>
        </p:spPr>
        <p:txBody>
          <a:bodyPr vert="horz" wrap="square" lIns="0" tIns="45980" rIns="0" bIns="0" rtlCol="0">
            <a:spAutoFit/>
          </a:bodyPr>
          <a:lstStyle/>
          <a:p>
            <a:pPr lvl="0" defTabSz="1219261">
              <a:lnSpc>
                <a:spcPct val="85000"/>
              </a:lnSpc>
              <a:spcAft>
                <a:spcPts val="600"/>
              </a:spcAft>
              <a:defRPr/>
            </a:pPr>
            <a:r>
              <a:rPr lang="en-US" sz="1800" kern="0" spc="100" dirty="0" smtClean="0">
                <a:solidFill>
                  <a:srgbClr val="C4122E"/>
                </a:solidFill>
                <a:latin typeface="Arial"/>
                <a:cs typeface="Arial"/>
              </a:rPr>
              <a:t>Questions about Medicare</a:t>
            </a:r>
            <a:r>
              <a:rPr lang="en-US" sz="1800" kern="0" spc="113" dirty="0" smtClean="0">
                <a:solidFill>
                  <a:srgbClr val="C4122E"/>
                </a:solidFill>
                <a:latin typeface="Arial"/>
                <a:cs typeface="Arial"/>
              </a:rPr>
              <a:t>?</a:t>
            </a:r>
          </a:p>
          <a:p>
            <a:pPr marL="0" marR="0" lvl="0" indent="0" defTabSz="547204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539A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1800" b="1" i="0" u="none" strike="noStrike" kern="0" cap="none" spc="39" normalizeH="0" baseline="0" noProof="0" dirty="0" smtClean="0">
                <a:ln>
                  <a:noFill/>
                </a:ln>
                <a:solidFill>
                  <a:srgbClr val="00539A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can</a:t>
            </a:r>
            <a:r>
              <a:rPr kumimoji="0" lang="en-US" sz="1800" b="1" i="0" u="none" strike="noStrike" kern="0" cap="none" spc="-137" normalizeH="0" baseline="0" noProof="0" dirty="0" smtClean="0">
                <a:ln>
                  <a:noFill/>
                </a:ln>
                <a:solidFill>
                  <a:srgbClr val="00539A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1800" b="1" i="0" u="none" strike="noStrike" kern="0" cap="none" spc="45" normalizeH="0" baseline="0" noProof="0" dirty="0" smtClean="0">
                <a:ln>
                  <a:noFill/>
                </a:ln>
                <a:solidFill>
                  <a:srgbClr val="00539A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help.</a:t>
            </a:r>
            <a:endParaRPr kumimoji="0" lang="en-US" sz="1800" b="1" i="0" u="none" strike="noStrike" kern="0" cap="none" spc="45" normalizeH="0" baseline="0" noProof="0" dirty="0">
              <a:ln>
                <a:noFill/>
              </a:ln>
              <a:solidFill>
                <a:srgbClr val="00539A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13" name="Picture 12" descr="Generic-agency-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5531" y="273786"/>
            <a:ext cx="1828800" cy="61447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479131" y="167015"/>
            <a:ext cx="211892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366323"/>
            <a:r>
              <a:rPr lang="en-US" dirty="0" smtClean="0">
                <a:solidFill>
                  <a:srgbClr val="00529A"/>
                </a:solidFill>
                <a:latin typeface="Arial"/>
                <a:cs typeface="Arial"/>
              </a:rPr>
              <a:t>Contact your local agent today.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19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Facebook ad template</dc:title>
  <dc:creator>Mandi Vollmer</dc:creator>
  <cp:keywords>DADFDbi1w7g</cp:keywords>
  <cp:lastModifiedBy>Kelly Loussedes</cp:lastModifiedBy>
  <cp:revision>29</cp:revision>
  <dcterms:created xsi:type="dcterms:W3CDTF">2018-10-29T21:49:20Z</dcterms:created>
  <dcterms:modified xsi:type="dcterms:W3CDTF">2019-10-23T14:59:17Z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2018-10-03T00:00:00Z</vt:filetime>
  </property>
  <property fmtid="{D5CDD505-2E9C-101B-9397-08002B2CF9AE}" pid="3" name="Creator">
    <vt:lpwstr>Canva</vt:lpwstr>
  </property>
  <property fmtid="{D5CDD505-2E9C-101B-9397-08002B2CF9AE}" pid="4" name="LastSaved">
    <vt:filetime>2018-10-03T00:00:00Z</vt:filetime>
  </property>
</Properties>
</file>