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5243175" cy="7981950"/>
  <p:notesSz cx="11430000" cy="5981700"/>
  <p:defaultTextStyle>
    <a:defPPr>
      <a:defRPr lang="en-US"/>
    </a:defPPr>
    <a:lvl1pPr marL="0" algn="l" defTabSz="60963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30" algn="l" defTabSz="60963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61" algn="l" defTabSz="60963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891" algn="l" defTabSz="60963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522" algn="l" defTabSz="60963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152" algn="l" defTabSz="60963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783" algn="l" defTabSz="60963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413" algn="l" defTabSz="60963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7044" algn="l" defTabSz="60963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122E"/>
    <a:srgbClr val="0052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288" y="54"/>
      </p:cViewPr>
      <p:guideLst>
        <p:guide orient="horz" pos="3509"/>
        <p:guide pos="336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43238" y="2474406"/>
            <a:ext cx="12956699" cy="277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86476" y="4469893"/>
            <a:ext cx="10670223" cy="277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82680" y="7423215"/>
            <a:ext cx="4877816" cy="399098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62159" y="7423215"/>
            <a:ext cx="3505930" cy="399098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10/23/2019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975086" y="7423215"/>
            <a:ext cx="3505930" cy="39909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14693" y="460980"/>
            <a:ext cx="11213789" cy="1203223"/>
          </a:xfrm>
          <a:prstGeom prst="rect">
            <a:avLst/>
          </a:prstGeom>
        </p:spPr>
        <p:txBody>
          <a:bodyPr lIns="0" tIns="0" rIns="0" bIns="0"/>
          <a:lstStyle>
            <a:lvl1pPr>
              <a:defRPr sz="3300" b="1" i="0">
                <a:solidFill>
                  <a:schemeClr val="bg1"/>
                </a:solidFill>
                <a:latin typeface="Heebo"/>
                <a:cs typeface="Heeb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5480" y="2001541"/>
            <a:ext cx="13872215" cy="5192503"/>
          </a:xfrm>
          <a:prstGeom prst="rect">
            <a:avLst/>
          </a:prstGeo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82680" y="7423215"/>
            <a:ext cx="4877816" cy="399098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62159" y="7423215"/>
            <a:ext cx="3505930" cy="399098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10/23/2019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975086" y="7423215"/>
            <a:ext cx="3505930" cy="39909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14693" y="460980"/>
            <a:ext cx="11213789" cy="1203223"/>
          </a:xfrm>
          <a:prstGeom prst="rect">
            <a:avLst/>
          </a:prstGeom>
        </p:spPr>
        <p:txBody>
          <a:bodyPr lIns="0" tIns="0" rIns="0" bIns="0"/>
          <a:lstStyle>
            <a:lvl1pPr>
              <a:defRPr sz="3300" b="1" i="0">
                <a:solidFill>
                  <a:schemeClr val="bg1"/>
                </a:solidFill>
                <a:latin typeface="Heebo"/>
                <a:cs typeface="Heeb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62159" y="1835849"/>
            <a:ext cx="6630781" cy="277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850236" y="1835849"/>
            <a:ext cx="6630781" cy="277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5182680" y="7423215"/>
            <a:ext cx="4877816" cy="399098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762159" y="7423215"/>
            <a:ext cx="3505930" cy="399098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10/23/2019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10975086" y="7423215"/>
            <a:ext cx="3505930" cy="39909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14693" y="460980"/>
            <a:ext cx="11213789" cy="1203223"/>
          </a:xfrm>
          <a:prstGeom prst="rect">
            <a:avLst/>
          </a:prstGeom>
        </p:spPr>
        <p:txBody>
          <a:bodyPr lIns="0" tIns="0" rIns="0" bIns="0"/>
          <a:lstStyle>
            <a:lvl1pPr>
              <a:defRPr sz="3300" b="1" i="0">
                <a:solidFill>
                  <a:schemeClr val="bg1"/>
                </a:solidFill>
                <a:latin typeface="Heebo"/>
                <a:cs typeface="Heeb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5182680" y="7423215"/>
            <a:ext cx="4877816" cy="399098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762159" y="7423215"/>
            <a:ext cx="3505930" cy="399098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10/23/2019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10975086" y="7423215"/>
            <a:ext cx="3505930" cy="39909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5182680" y="7423215"/>
            <a:ext cx="4877816" cy="399098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762159" y="7423215"/>
            <a:ext cx="3505930" cy="399098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10/23/2019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10975086" y="7423215"/>
            <a:ext cx="3505930" cy="39909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609630">
        <a:defRPr>
          <a:latin typeface="+mn-lt"/>
          <a:ea typeface="+mn-ea"/>
          <a:cs typeface="+mn-cs"/>
        </a:defRPr>
      </a:lvl2pPr>
      <a:lvl3pPr marL="1219261">
        <a:defRPr>
          <a:latin typeface="+mn-lt"/>
          <a:ea typeface="+mn-ea"/>
          <a:cs typeface="+mn-cs"/>
        </a:defRPr>
      </a:lvl3pPr>
      <a:lvl4pPr marL="1828891">
        <a:defRPr>
          <a:latin typeface="+mn-lt"/>
          <a:ea typeface="+mn-ea"/>
          <a:cs typeface="+mn-cs"/>
        </a:defRPr>
      </a:lvl4pPr>
      <a:lvl5pPr marL="2438522">
        <a:defRPr>
          <a:latin typeface="+mn-lt"/>
          <a:ea typeface="+mn-ea"/>
          <a:cs typeface="+mn-cs"/>
        </a:defRPr>
      </a:lvl5pPr>
      <a:lvl6pPr marL="3048152">
        <a:defRPr>
          <a:latin typeface="+mn-lt"/>
          <a:ea typeface="+mn-ea"/>
          <a:cs typeface="+mn-cs"/>
        </a:defRPr>
      </a:lvl6pPr>
      <a:lvl7pPr marL="3657783">
        <a:defRPr>
          <a:latin typeface="+mn-lt"/>
          <a:ea typeface="+mn-ea"/>
          <a:cs typeface="+mn-cs"/>
        </a:defRPr>
      </a:lvl7pPr>
      <a:lvl8pPr marL="4267413">
        <a:defRPr>
          <a:latin typeface="+mn-lt"/>
          <a:ea typeface="+mn-ea"/>
          <a:cs typeface="+mn-cs"/>
        </a:defRPr>
      </a:lvl8pPr>
      <a:lvl9pPr marL="487704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609630">
        <a:defRPr>
          <a:latin typeface="+mn-lt"/>
          <a:ea typeface="+mn-ea"/>
          <a:cs typeface="+mn-cs"/>
        </a:defRPr>
      </a:lvl2pPr>
      <a:lvl3pPr marL="1219261">
        <a:defRPr>
          <a:latin typeface="+mn-lt"/>
          <a:ea typeface="+mn-ea"/>
          <a:cs typeface="+mn-cs"/>
        </a:defRPr>
      </a:lvl3pPr>
      <a:lvl4pPr marL="1828891">
        <a:defRPr>
          <a:latin typeface="+mn-lt"/>
          <a:ea typeface="+mn-ea"/>
          <a:cs typeface="+mn-cs"/>
        </a:defRPr>
      </a:lvl4pPr>
      <a:lvl5pPr marL="2438522">
        <a:defRPr>
          <a:latin typeface="+mn-lt"/>
          <a:ea typeface="+mn-ea"/>
          <a:cs typeface="+mn-cs"/>
        </a:defRPr>
      </a:lvl5pPr>
      <a:lvl6pPr marL="3048152">
        <a:defRPr>
          <a:latin typeface="+mn-lt"/>
          <a:ea typeface="+mn-ea"/>
          <a:cs typeface="+mn-cs"/>
        </a:defRPr>
      </a:lvl6pPr>
      <a:lvl7pPr marL="3657783">
        <a:defRPr>
          <a:latin typeface="+mn-lt"/>
          <a:ea typeface="+mn-ea"/>
          <a:cs typeface="+mn-cs"/>
        </a:defRPr>
      </a:lvl7pPr>
      <a:lvl8pPr marL="4267413">
        <a:defRPr>
          <a:latin typeface="+mn-lt"/>
          <a:ea typeface="+mn-ea"/>
          <a:cs typeface="+mn-cs"/>
        </a:defRPr>
      </a:lvl8pPr>
      <a:lvl9pPr marL="487704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generic-businessman.jpg"/>
          <p:cNvPicPr>
            <a:picLocks noChangeAspect="1"/>
          </p:cNvPicPr>
          <p:nvPr/>
        </p:nvPicPr>
        <p:blipFill>
          <a:blip r:embed="rId2"/>
          <a:srcRect r="4051"/>
          <a:stretch>
            <a:fillRect/>
          </a:stretch>
        </p:blipFill>
        <p:spPr>
          <a:xfrm>
            <a:off x="-303213" y="1"/>
            <a:ext cx="8686800" cy="9053570"/>
          </a:xfrm>
          <a:prstGeom prst="rect">
            <a:avLst/>
          </a:prstGeom>
        </p:spPr>
      </p:pic>
      <p:pic>
        <p:nvPicPr>
          <p:cNvPr id="21" name="Picture 20" descr="gradient-triangles-blue.png"/>
          <p:cNvPicPr>
            <a:picLocks noChangeAspect="1"/>
          </p:cNvPicPr>
          <p:nvPr/>
        </p:nvPicPr>
        <p:blipFill>
          <a:blip r:embed="rId3">
            <a:alphaModFix amt="5000"/>
          </a:blip>
          <a:stretch>
            <a:fillRect/>
          </a:stretch>
        </p:blipFill>
        <p:spPr>
          <a:xfrm rot="10800000">
            <a:off x="6097587" y="0"/>
            <a:ext cx="9448800" cy="8078724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-1" y="5210175"/>
            <a:ext cx="15243175" cy="2209800"/>
          </a:xfrm>
          <a:prstGeom prst="rect">
            <a:avLst/>
          </a:prstGeom>
          <a:solidFill>
            <a:srgbClr val="00529A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26" tIns="60963" rIns="121926" bIns="60963"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49387" y="5286375"/>
            <a:ext cx="6096000" cy="1908218"/>
          </a:xfrm>
          <a:prstGeom prst="rect">
            <a:avLst/>
          </a:prstGeom>
        </p:spPr>
        <p:txBody>
          <a:bodyPr wrap="square" lIns="0" tIns="60963" rIns="0" bIns="0">
            <a:spAutoFit/>
          </a:bodyPr>
          <a:lstStyle/>
          <a:p>
            <a:pPr marR="816227"/>
            <a:r>
              <a:rPr lang="en-US" sz="4000" dirty="0" smtClean="0">
                <a:solidFill>
                  <a:schemeClr val="bg1"/>
                </a:solidFill>
                <a:latin typeface="Arial"/>
                <a:cs typeface="Arial"/>
              </a:rPr>
              <a:t>John Smith</a:t>
            </a:r>
          </a:p>
          <a:p>
            <a:pPr marR="816227"/>
            <a:r>
              <a:rPr lang="en-US" sz="4000" dirty="0" err="1" smtClean="0">
                <a:solidFill>
                  <a:schemeClr val="bg1"/>
                </a:solidFill>
                <a:latin typeface="Arial"/>
                <a:cs typeface="Arial"/>
              </a:rPr>
              <a:t>johnsmith@email.co</a:t>
            </a:r>
            <a:r>
              <a:rPr lang="en-US" sz="4000" spc="7" dirty="0" err="1" smtClean="0">
                <a:solidFill>
                  <a:schemeClr val="bg1"/>
                </a:solidFill>
                <a:latin typeface="Arial"/>
                <a:cs typeface="Arial"/>
              </a:rPr>
              <a:t>m</a:t>
            </a:r>
            <a:endParaRPr lang="en-US" sz="4000" spc="7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R="816227"/>
            <a:r>
              <a:rPr lang="en-US" sz="4000" dirty="0" smtClean="0">
                <a:solidFill>
                  <a:schemeClr val="bg1"/>
                </a:solidFill>
                <a:latin typeface="Arial"/>
                <a:cs typeface="Arial"/>
              </a:rPr>
              <a:t>(555)</a:t>
            </a:r>
            <a:r>
              <a:rPr lang="en-US" sz="4000" spc="-7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Arial"/>
                <a:cs typeface="Arial"/>
              </a:rPr>
              <a:t>555-1234</a:t>
            </a:r>
          </a:p>
        </p:txBody>
      </p:sp>
      <p:sp>
        <p:nvSpPr>
          <p:cNvPr id="16" name="object 2"/>
          <p:cNvSpPr txBox="1">
            <a:spLocks/>
          </p:cNvSpPr>
          <p:nvPr/>
        </p:nvSpPr>
        <p:spPr>
          <a:xfrm>
            <a:off x="7469187" y="333375"/>
            <a:ext cx="6858000" cy="2014745"/>
          </a:xfrm>
          <a:prstGeom prst="rect">
            <a:avLst/>
          </a:prstGeom>
        </p:spPr>
        <p:txBody>
          <a:bodyPr vert="horz" wrap="square" lIns="0" tIns="102452" rIns="0" bIns="0" rtlCol="0">
            <a:spAutoFit/>
          </a:bodyPr>
          <a:lstStyle/>
          <a:p>
            <a:pPr marL="0" marR="0" lvl="0" indent="0" defTabSz="1219261" eaLnBrk="1" fontAlgn="auto" latinLnBrk="0" hangingPunct="1">
              <a:lnSpc>
                <a:spcPct val="85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0" cap="none" spc="100" normalizeH="0" baseline="0" noProof="0" dirty="0" smtClean="0">
                <a:ln>
                  <a:noFill/>
                </a:ln>
                <a:solidFill>
                  <a:srgbClr val="C4122E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Need </a:t>
            </a:r>
            <a:r>
              <a:rPr kumimoji="0" lang="en-US" sz="7200" b="0" i="0" u="none" strike="noStrike" kern="0" cap="none" spc="107" normalizeH="0" baseline="0" noProof="0" dirty="0" smtClean="0">
                <a:ln>
                  <a:noFill/>
                </a:ln>
                <a:solidFill>
                  <a:srgbClr val="C4122E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health</a:t>
            </a:r>
            <a:r>
              <a:rPr kumimoji="0" lang="en-US" sz="7200" b="0" i="0" u="none" strike="noStrike" kern="0" cap="none" spc="473" normalizeH="0" baseline="0" noProof="0" dirty="0" smtClean="0">
                <a:ln>
                  <a:noFill/>
                </a:ln>
                <a:solidFill>
                  <a:srgbClr val="C4122E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7200" b="0" i="0" u="none" strike="noStrike" kern="0" cap="none" spc="113" normalizeH="0" baseline="0" noProof="0" dirty="0" smtClean="0">
                <a:ln>
                  <a:noFill/>
                </a:ln>
                <a:solidFill>
                  <a:srgbClr val="C4122E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insurance?</a:t>
            </a:r>
          </a:p>
        </p:txBody>
      </p:sp>
      <p:sp>
        <p:nvSpPr>
          <p:cNvPr id="17" name="object 3"/>
          <p:cNvSpPr/>
          <p:nvPr/>
        </p:nvSpPr>
        <p:spPr>
          <a:xfrm>
            <a:off x="0" y="7419975"/>
            <a:ext cx="15243175" cy="228600"/>
          </a:xfrm>
          <a:custGeom>
            <a:avLst/>
            <a:gdLst/>
            <a:ahLst/>
            <a:cxnLst/>
            <a:rect l="l" t="t" r="r" b="b"/>
            <a:pathLst>
              <a:path w="2472690">
                <a:moveTo>
                  <a:pt x="0" y="0"/>
                </a:moveTo>
                <a:lnTo>
                  <a:pt x="2472449" y="0"/>
                </a:lnTo>
              </a:path>
            </a:pathLst>
          </a:custGeom>
          <a:ln w="85724">
            <a:solidFill>
              <a:srgbClr val="C3122F"/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rgbClr val="000000"/>
              </a:solidFill>
            </a:endParaRPr>
          </a:p>
        </p:txBody>
      </p:sp>
      <p:sp>
        <p:nvSpPr>
          <p:cNvPr id="18" name="object 4"/>
          <p:cNvSpPr txBox="1"/>
          <p:nvPr/>
        </p:nvSpPr>
        <p:spPr>
          <a:xfrm>
            <a:off x="7469187" y="4219575"/>
            <a:ext cx="6858000" cy="5078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spcBef>
                <a:spcPts val="0"/>
              </a:spcBef>
            </a:pPr>
            <a:r>
              <a:rPr sz="3300" spc="113" dirty="0" smtClean="0">
                <a:solidFill>
                  <a:srgbClr val="00529A"/>
                </a:solidFill>
                <a:latin typeface="Arial"/>
                <a:cs typeface="Arial"/>
              </a:rPr>
              <a:t>Contact </a:t>
            </a:r>
            <a:r>
              <a:rPr sz="3300" spc="100" dirty="0" smtClean="0">
                <a:solidFill>
                  <a:srgbClr val="00529A"/>
                </a:solidFill>
                <a:latin typeface="Arial"/>
                <a:cs typeface="Arial"/>
              </a:rPr>
              <a:t>your local </a:t>
            </a:r>
            <a:r>
              <a:rPr sz="3300" spc="107" dirty="0" smtClean="0">
                <a:solidFill>
                  <a:srgbClr val="00529A"/>
                </a:solidFill>
                <a:latin typeface="Arial"/>
                <a:cs typeface="Arial"/>
              </a:rPr>
              <a:t>agen</a:t>
            </a:r>
            <a:r>
              <a:rPr lang="en-US" sz="3300" spc="107" dirty="0" smtClean="0">
                <a:solidFill>
                  <a:srgbClr val="00529A"/>
                </a:solidFill>
                <a:latin typeface="Arial"/>
                <a:cs typeface="Arial"/>
              </a:rPr>
              <a:t>t </a:t>
            </a:r>
            <a:r>
              <a:rPr sz="3300" spc="107" dirty="0" smtClean="0">
                <a:solidFill>
                  <a:srgbClr val="00529A"/>
                </a:solidFill>
                <a:latin typeface="Arial"/>
                <a:cs typeface="Arial"/>
              </a:rPr>
              <a:t>today.</a:t>
            </a:r>
            <a:endParaRPr sz="3300" dirty="0" smtClean="0">
              <a:solidFill>
                <a:srgbClr val="00529A"/>
              </a:solidFill>
              <a:latin typeface="Arial"/>
              <a:cs typeface="Ari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136187" y="5743575"/>
            <a:ext cx="3886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spc="5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/>
                <a:cs typeface="Arial"/>
              </a:rPr>
              <a:t>Professional member of the National Association of Health Underwriters.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392987" y="2390775"/>
            <a:ext cx="6248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8800" b="1" kern="0" dirty="0" smtClean="0">
                <a:solidFill>
                  <a:srgbClr val="00529A"/>
                </a:solidFill>
                <a:latin typeface="Arial"/>
                <a:cs typeface="Arial"/>
              </a:rPr>
              <a:t>I </a:t>
            </a:r>
            <a:r>
              <a:rPr lang="en-US" sz="8800" b="1" kern="0" spc="87" dirty="0" smtClean="0">
                <a:solidFill>
                  <a:srgbClr val="00529A"/>
                </a:solidFill>
                <a:latin typeface="Arial"/>
                <a:cs typeface="Arial"/>
              </a:rPr>
              <a:t>can</a:t>
            </a:r>
            <a:r>
              <a:rPr lang="en-US" sz="8800" b="1" kern="0" spc="-305" dirty="0" smtClean="0">
                <a:solidFill>
                  <a:srgbClr val="00529A"/>
                </a:solidFill>
                <a:latin typeface="Arial"/>
                <a:cs typeface="Arial"/>
              </a:rPr>
              <a:t> </a:t>
            </a:r>
            <a:r>
              <a:rPr lang="en-US" sz="8800" b="1" kern="0" spc="100" dirty="0" smtClean="0">
                <a:solidFill>
                  <a:srgbClr val="00529A"/>
                </a:solidFill>
                <a:latin typeface="Arial"/>
                <a:cs typeface="Arial"/>
              </a:rPr>
              <a:t>help.</a:t>
            </a:r>
          </a:p>
        </p:txBody>
      </p:sp>
      <p:pic>
        <p:nvPicPr>
          <p:cNvPr id="14" name="Picture 13" descr="NAHU_logo_revers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69187" y="5344256"/>
            <a:ext cx="2362200" cy="19233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</TotalTime>
  <Words>33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 of Facebook ad template</dc:title>
  <dc:creator>Mandi Vollmer</dc:creator>
  <cp:keywords>DADFDbi1w7g</cp:keywords>
  <cp:lastModifiedBy>Kelly Loussedes</cp:lastModifiedBy>
  <cp:revision>25</cp:revision>
  <dcterms:created xsi:type="dcterms:W3CDTF">2018-10-16T21:32:32Z</dcterms:created>
  <dcterms:modified xsi:type="dcterms:W3CDTF">2019-10-23T14:54:26Z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2018-10-03T00:00:00Z</vt:filetime>
  </property>
  <property fmtid="{D5CDD505-2E9C-101B-9397-08002B2CF9AE}" pid="3" name="Creator">
    <vt:lpwstr>Canva</vt:lpwstr>
  </property>
  <property fmtid="{D5CDD505-2E9C-101B-9397-08002B2CF9AE}" pid="4" name="LastSaved">
    <vt:filetime>2018-10-03T00:00:00Z</vt:filetime>
  </property>
</Properties>
</file>