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263063" cy="1162050"/>
  <p:notesSz cx="11430000" cy="5981700"/>
  <p:defaultTextStyle>
    <a:defPPr>
      <a:defRPr lang="en-US"/>
    </a:defPPr>
    <a:lvl1pPr marL="0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3602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7204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20806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4409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8011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41613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15215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8817" algn="l" defTabSz="2736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67D"/>
    <a:srgbClr val="009B95"/>
    <a:srgbClr val="F0EEEE"/>
    <a:srgbClr val="24477E"/>
    <a:srgbClr val="00529A"/>
    <a:srgbClr val="C41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9" d="100"/>
          <a:sy n="119" d="100"/>
        </p:scale>
        <p:origin x="126" y="1110"/>
      </p:cViewPr>
      <p:guideLst>
        <p:guide orient="horz" pos="1361"/>
        <p:guide pos="1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4730" y="360236"/>
            <a:ext cx="7873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89460" y="650748"/>
            <a:ext cx="648414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6557" y="291394"/>
            <a:ext cx="8429950" cy="755949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63154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70478" y="267272"/>
            <a:ext cx="4029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301" y="67112"/>
            <a:ext cx="6814462" cy="175171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Heebo"/>
                <a:cs typeface="Heeb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49442" y="1080707"/>
            <a:ext cx="2964180" cy="5810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63153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669406" y="1080707"/>
            <a:ext cx="2130504" cy="5810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10000"/>
          </a:blip>
          <a:stretch>
            <a:fillRect/>
          </a:stretch>
        </p:blipFill>
        <p:spPr>
          <a:xfrm>
            <a:off x="-92869" y="-1"/>
            <a:ext cx="3288356" cy="1170063"/>
          </a:xfrm>
          <a:prstGeom prst="rect">
            <a:avLst/>
          </a:prstGeom>
        </p:spPr>
      </p:pic>
      <p:pic>
        <p:nvPicPr>
          <p:cNvPr id="3" name="Picture 2" descr="gradient-triangles-blue-horiz.png"/>
          <p:cNvPicPr>
            <a:picLocks noChangeAspect="1"/>
          </p:cNvPicPr>
          <p:nvPr userDrawn="1"/>
        </p:nvPicPr>
        <p:blipFill>
          <a:blip r:embed="rId7">
            <a:alphaModFix amt="5000"/>
          </a:blip>
          <a:stretch>
            <a:fillRect/>
          </a:stretch>
        </p:blipFill>
        <p:spPr>
          <a:xfrm rot="10800000">
            <a:off x="3564731" y="-1"/>
            <a:ext cx="3288356" cy="117006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841331" y="0"/>
            <a:ext cx="2421732" cy="1162050"/>
          </a:xfrm>
          <a:prstGeom prst="rect">
            <a:avLst/>
          </a:prstGeom>
          <a:solidFill>
            <a:srgbClr val="25467D"/>
          </a:solidFill>
          <a:ln w="0"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4720" tIns="27360" rIns="54720" bIns="27360" rtlCol="0" anchor="ctr"/>
          <a:lstStyle/>
          <a:p>
            <a:pPr algn="ctr"/>
            <a:endParaRPr lang="en-US"/>
          </a:p>
        </p:txBody>
      </p:sp>
      <p:sp>
        <p:nvSpPr>
          <p:cNvPr id="5" name="object 3"/>
          <p:cNvSpPr/>
          <p:nvPr userDrawn="1"/>
        </p:nvSpPr>
        <p:spPr>
          <a:xfrm rot="16200000">
            <a:off x="6336506" y="504825"/>
            <a:ext cx="1162050" cy="152400"/>
          </a:xfrm>
          <a:custGeom>
            <a:avLst/>
            <a:gdLst/>
            <a:ahLst/>
            <a:cxnLst/>
            <a:rect l="l" t="t" r="r" b="b"/>
            <a:pathLst>
              <a:path w="2472690">
                <a:moveTo>
                  <a:pt x="0" y="0"/>
                </a:moveTo>
                <a:lnTo>
                  <a:pt x="2472449" y="0"/>
                </a:lnTo>
              </a:path>
            </a:pathLst>
          </a:custGeom>
          <a:ln w="50800">
            <a:solidFill>
              <a:srgbClr val="009B95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4E40D7-6ED6-06E0-6C90-63DF78997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8" t="40480" r="16516" b="40021"/>
          <a:stretch/>
        </p:blipFill>
        <p:spPr>
          <a:xfrm>
            <a:off x="7428482" y="99448"/>
            <a:ext cx="1240361" cy="3606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9EBA02-0347-84E0-7CCC-40D511BA5A71}"/>
              </a:ext>
            </a:extLst>
          </p:cNvPr>
          <p:cNvSpPr txBox="1"/>
          <p:nvPr userDrawn="1"/>
        </p:nvSpPr>
        <p:spPr>
          <a:xfrm>
            <a:off x="7082336" y="468094"/>
            <a:ext cx="1932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i="1" spc="50" dirty="0">
                <a:solidFill>
                  <a:srgbClr val="F0EEEE"/>
                </a:solidFill>
                <a:latin typeface="Montserrat" pitchFamily="2" charset="77"/>
                <a:cs typeface="Arial"/>
              </a:rPr>
              <a:t>Professional member of the National Association of Benefits and Insurance Professionals.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3602">
        <a:defRPr>
          <a:latin typeface="+mn-lt"/>
          <a:ea typeface="+mn-ea"/>
          <a:cs typeface="+mn-cs"/>
        </a:defRPr>
      </a:lvl2pPr>
      <a:lvl3pPr marL="547204">
        <a:defRPr>
          <a:latin typeface="+mn-lt"/>
          <a:ea typeface="+mn-ea"/>
          <a:cs typeface="+mn-cs"/>
        </a:defRPr>
      </a:lvl3pPr>
      <a:lvl4pPr marL="820806">
        <a:defRPr>
          <a:latin typeface="+mn-lt"/>
          <a:ea typeface="+mn-ea"/>
          <a:cs typeface="+mn-cs"/>
        </a:defRPr>
      </a:lvl4pPr>
      <a:lvl5pPr marL="1094409">
        <a:defRPr>
          <a:latin typeface="+mn-lt"/>
          <a:ea typeface="+mn-ea"/>
          <a:cs typeface="+mn-cs"/>
        </a:defRPr>
      </a:lvl5pPr>
      <a:lvl6pPr marL="1368011">
        <a:defRPr>
          <a:latin typeface="+mn-lt"/>
          <a:ea typeface="+mn-ea"/>
          <a:cs typeface="+mn-cs"/>
        </a:defRPr>
      </a:lvl6pPr>
      <a:lvl7pPr marL="1641613">
        <a:defRPr>
          <a:latin typeface="+mn-lt"/>
          <a:ea typeface="+mn-ea"/>
          <a:cs typeface="+mn-cs"/>
        </a:defRPr>
      </a:lvl7pPr>
      <a:lvl8pPr marL="1915215">
        <a:defRPr>
          <a:latin typeface="+mn-lt"/>
          <a:ea typeface="+mn-ea"/>
          <a:cs typeface="+mn-cs"/>
        </a:defRPr>
      </a:lvl8pPr>
      <a:lvl9pPr marL="21888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/>
          </p:cNvSpPr>
          <p:nvPr/>
        </p:nvSpPr>
        <p:spPr>
          <a:xfrm>
            <a:off x="211931" y="153084"/>
            <a:ext cx="2116932" cy="855881"/>
          </a:xfrm>
          <a:prstGeom prst="rect">
            <a:avLst/>
          </a:prstGeom>
        </p:spPr>
        <p:txBody>
          <a:bodyPr vert="horz" wrap="square" lIns="0" tIns="45980" rIns="0" bIns="0" rtlCol="0">
            <a:spAutoFit/>
          </a:bodyPr>
          <a:lstStyle/>
          <a:p>
            <a:pPr lvl="0" defTabSz="1219261">
              <a:lnSpc>
                <a:spcPct val="85000"/>
              </a:lnSpc>
              <a:spcAft>
                <a:spcPts val="600"/>
              </a:spcAft>
              <a:defRPr/>
            </a:pPr>
            <a:r>
              <a:rPr lang="en-US" sz="1800" kern="0" dirty="0">
                <a:solidFill>
                  <a:srgbClr val="009B95"/>
                </a:solidFill>
                <a:latin typeface="Montserrat" pitchFamily="2" charset="77"/>
                <a:cs typeface="Arial"/>
              </a:rPr>
              <a:t>Questions about Medicare?</a:t>
            </a:r>
          </a:p>
          <a:p>
            <a:pPr marL="0" marR="0" lvl="0" indent="0" defTabSz="547204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We </a:t>
            </a:r>
            <a:r>
              <a:rPr kumimoji="0" lang="en-US" sz="2000" b="1" i="0" u="none" strike="noStrike" kern="0" cap="none" spc="39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can</a:t>
            </a:r>
            <a:r>
              <a:rPr kumimoji="0" lang="en-US" sz="2000" b="1" i="0" u="none" strike="noStrike" kern="0" cap="none" spc="-137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45" normalizeH="0" baseline="0" noProof="0" dirty="0">
                <a:ln>
                  <a:noFill/>
                </a:ln>
                <a:solidFill>
                  <a:srgbClr val="25467D"/>
                </a:solidFill>
                <a:effectLst/>
                <a:uLnTx/>
                <a:uFillTx/>
                <a:latin typeface="Montserrat" pitchFamily="2" charset="77"/>
                <a:ea typeface="+mj-ea"/>
                <a:cs typeface="Arial"/>
              </a:rPr>
              <a:t>help.</a:t>
            </a:r>
          </a:p>
        </p:txBody>
      </p:sp>
      <p:pic>
        <p:nvPicPr>
          <p:cNvPr id="13" name="Picture 12" descr="Generic-agency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531" y="273786"/>
            <a:ext cx="1828800" cy="61447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D731FA2-74FD-519C-61CC-5CFE2D622AFE}"/>
              </a:ext>
            </a:extLst>
          </p:cNvPr>
          <p:cNvGrpSpPr/>
          <p:nvPr/>
        </p:nvGrpSpPr>
        <p:grpSpPr>
          <a:xfrm>
            <a:off x="4479131" y="228284"/>
            <a:ext cx="2551981" cy="705480"/>
            <a:chOff x="4479131" y="167015"/>
            <a:chExt cx="2551981" cy="705480"/>
          </a:xfrm>
        </p:grpSpPr>
        <p:sp>
          <p:nvSpPr>
            <p:cNvPr id="11" name="Rectangle 10"/>
            <p:cNvSpPr/>
            <p:nvPr/>
          </p:nvSpPr>
          <p:spPr>
            <a:xfrm>
              <a:off x="4555331" y="352425"/>
              <a:ext cx="2133600" cy="520070"/>
            </a:xfrm>
            <a:prstGeom prst="rect">
              <a:avLst/>
            </a:prstGeom>
          </p:spPr>
          <p:txBody>
            <a:bodyPr wrap="square" lIns="0" tIns="27360" rIns="0" bIns="0">
              <a:spAutoFit/>
            </a:bodyPr>
            <a:lstStyle/>
            <a:p>
              <a:pPr marR="366323"/>
              <a:r>
                <a:rPr lang="en-US" sz="1600" dirty="0" err="1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firmwebsite.com</a:t>
              </a:r>
              <a:endParaRPr lang="en-US" sz="1600" spc="3" dirty="0">
                <a:solidFill>
                  <a:srgbClr val="25467D"/>
                </a:solidFill>
                <a:latin typeface="Montserrat" pitchFamily="2" charset="77"/>
                <a:cs typeface="Arial"/>
              </a:endParaRPr>
            </a:p>
            <a:p>
              <a:pPr marR="366323"/>
              <a:r>
                <a:rPr lang="en-US" sz="1600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(555)</a:t>
              </a:r>
              <a:r>
                <a:rPr lang="en-US" sz="1600" spc="-3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 </a:t>
              </a:r>
              <a:r>
                <a:rPr lang="en-US" sz="1600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555-1234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79131" y="167015"/>
              <a:ext cx="2551981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R="366323"/>
              <a:r>
                <a:rPr lang="en-US" sz="1000" dirty="0">
                  <a:solidFill>
                    <a:srgbClr val="25467D"/>
                  </a:solidFill>
                  <a:latin typeface="Montserrat" pitchFamily="2" charset="77"/>
                  <a:cs typeface="Arial"/>
                </a:rPr>
                <a:t>Contact your local agent today.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7fda24-0605-4d81-9dda-a669073443c2" xsi:nil="true"/>
    <lcf76f155ced4ddcb4097134ff3c332f xmlns="5e9407b1-4f2f-4913-9928-7e4154caf9f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AE5FAB35C943ABF56F5FD20C04E5" ma:contentTypeVersion="18" ma:contentTypeDescription="Create a new document." ma:contentTypeScope="" ma:versionID="867a393b0ccb80b4aa8b32cff683d03e">
  <xsd:schema xmlns:xsd="http://www.w3.org/2001/XMLSchema" xmlns:xs="http://www.w3.org/2001/XMLSchema" xmlns:p="http://schemas.microsoft.com/office/2006/metadata/properties" xmlns:ns2="5e9407b1-4f2f-4913-9928-7e4154caf9fe" xmlns:ns3="5f7fda24-0605-4d81-9dda-a669073443c2" targetNamespace="http://schemas.microsoft.com/office/2006/metadata/properties" ma:root="true" ma:fieldsID="e170385f577471c78ef87f4365d85a49" ns2:_="" ns3:_="">
    <xsd:import namespace="5e9407b1-4f2f-4913-9928-7e4154caf9fe"/>
    <xsd:import namespace="5f7fda24-0605-4d81-9dda-a66907344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407b1-4f2f-4913-9928-7e4154caf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bb1142d-6678-4594-841a-c7ad77c287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7fda24-0605-4d81-9dda-a66907344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6665bf-0c2e-49ab-b25d-ccf60880cf5b}" ma:internalName="TaxCatchAll" ma:showField="CatchAllData" ma:web="5f7fda24-0605-4d81-9dda-a669073443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D47F0A-85F3-4CA3-93EA-1A84D39C74E1}">
  <ds:schemaRefs>
    <ds:schemaRef ds:uri="http://schemas.microsoft.com/office/2006/metadata/properties"/>
    <ds:schemaRef ds:uri="http://schemas.microsoft.com/office/infopath/2007/PartnerControls"/>
    <ds:schemaRef ds:uri="5f7fda24-0605-4d81-9dda-a669073443c2"/>
    <ds:schemaRef ds:uri="5e9407b1-4f2f-4913-9928-7e4154caf9fe"/>
  </ds:schemaRefs>
</ds:datastoreItem>
</file>

<file path=customXml/itemProps2.xml><?xml version="1.0" encoding="utf-8"?>
<ds:datastoreItem xmlns:ds="http://schemas.openxmlformats.org/officeDocument/2006/customXml" ds:itemID="{D424DC65-F0AE-4116-A011-3DF7E3C66F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F5B5F1-F7F1-4C9C-9632-A9256838B0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Heebo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Facebook ad template</dc:title>
  <dc:creator>Kelly Loussedes</dc:creator>
  <cp:keywords>DADFDbi1w7g</cp:keywords>
  <cp:lastModifiedBy>Kelly Loussedes</cp:lastModifiedBy>
  <cp:revision>33</cp:revision>
  <dcterms:created xsi:type="dcterms:W3CDTF">2018-10-29T21:49:20Z</dcterms:created>
  <dcterms:modified xsi:type="dcterms:W3CDTF">2024-10-01T21:16:03Z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2018-10-03T00:00:00Z</vt:filetime>
  </property>
  <property fmtid="{D5CDD505-2E9C-101B-9397-08002B2CF9AE}" pid="3" name="Creator">
    <vt:lpwstr>Canva</vt:lpwstr>
  </property>
  <property fmtid="{D5CDD505-2E9C-101B-9397-08002B2CF9AE}" pid="4" name="LastSaved">
    <vt:filetime>2018-10-03T00:00:00Z</vt:filetime>
  </property>
  <property fmtid="{D5CDD505-2E9C-101B-9397-08002B2CF9AE}" pid="5" name="ContentTypeId">
    <vt:lpwstr>0x0101001938AE5FAB35C943ABF56F5FD20C04E5</vt:lpwstr>
  </property>
</Properties>
</file>