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10" r:id="rId4"/>
  </p:sldMasterIdLst>
  <p:notesMasterIdLst>
    <p:notesMasterId r:id="rId17"/>
  </p:notesMasterIdLst>
  <p:handoutMasterIdLst>
    <p:handoutMasterId r:id="rId18"/>
  </p:handoutMasterIdLst>
  <p:sldIdLst>
    <p:sldId id="566" r:id="rId5"/>
    <p:sldId id="591" r:id="rId6"/>
    <p:sldId id="597" r:id="rId7"/>
    <p:sldId id="587" r:id="rId8"/>
    <p:sldId id="608" r:id="rId9"/>
    <p:sldId id="601" r:id="rId10"/>
    <p:sldId id="611" r:id="rId11"/>
    <p:sldId id="609" r:id="rId12"/>
    <p:sldId id="610" r:id="rId13"/>
    <p:sldId id="613" r:id="rId14"/>
    <p:sldId id="614" r:id="rId15"/>
    <p:sldId id="54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Svendson" initials="CS" lastIdx="42" clrIdx="0">
    <p:extLst>
      <p:ext uri="{19B8F6BF-5375-455C-9EA6-DF929625EA0E}">
        <p15:presenceInfo xmlns:p15="http://schemas.microsoft.com/office/powerpoint/2012/main" userId="S::csvendson@bbins.com::45e50623-1606-4d7f-b294-dee641f079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3"/>
    <a:srgbClr val="002854"/>
    <a:srgbClr val="D9D9D9"/>
    <a:srgbClr val="6C6D70"/>
    <a:srgbClr val="FFFFFF"/>
    <a:srgbClr val="73A641"/>
    <a:srgbClr val="73A69B"/>
    <a:srgbClr val="C7C8CA"/>
    <a:srgbClr val="7BA5DE"/>
    <a:srgbClr val="BA20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6190" autoAdjust="0"/>
  </p:normalViewPr>
  <p:slideViewPr>
    <p:cSldViewPr snapToGrid="0">
      <p:cViewPr varScale="1">
        <p:scale>
          <a:sx n="34" d="100"/>
          <a:sy n="34" d="100"/>
        </p:scale>
        <p:origin x="772" y="36"/>
      </p:cViewPr>
      <p:guideLst/>
    </p:cSldViewPr>
  </p:slideViewPr>
  <p:outlineViewPr>
    <p:cViewPr>
      <p:scale>
        <a:sx n="33" d="100"/>
        <a:sy n="33" d="100"/>
      </p:scale>
      <p:origin x="0" y="-7968"/>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160" d="100"/>
          <a:sy n="160" d="100"/>
        </p:scale>
        <p:origin x="461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6C61ED-2101-A541-861C-78A5B6F3AC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5085D3A-7DC0-A64F-8024-1DDCF05A0C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7EBB6E-779E-4E49-8375-A8B1304EAF88}" type="datetimeFigureOut">
              <a:rPr lang="en-US" smtClean="0"/>
              <a:t>10/29/2024</a:t>
            </a:fld>
            <a:endParaRPr lang="en-US" dirty="0"/>
          </a:p>
        </p:txBody>
      </p:sp>
      <p:sp>
        <p:nvSpPr>
          <p:cNvPr id="4" name="Footer Placeholder 3">
            <a:extLst>
              <a:ext uri="{FF2B5EF4-FFF2-40B4-BE49-F238E27FC236}">
                <a16:creationId xmlns:a16="http://schemas.microsoft.com/office/drawing/2014/main" id="{4F662299-1DE9-A548-9B1B-A05878BDF9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336A4BC-F37B-A743-BA9C-5F467A01DF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B599D3-0017-DB49-986C-A8EC33B0F152}" type="slidenum">
              <a:rPr lang="en-US" smtClean="0"/>
              <a:t>‹#›</a:t>
            </a:fld>
            <a:endParaRPr lang="en-US" dirty="0"/>
          </a:p>
        </p:txBody>
      </p:sp>
    </p:spTree>
    <p:extLst>
      <p:ext uri="{BB962C8B-B14F-4D97-AF65-F5344CB8AC3E}">
        <p14:creationId xmlns:p14="http://schemas.microsoft.com/office/powerpoint/2010/main" val="2630092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4E573-8D30-4465-9D61-B5F6EF472A08}" type="datetimeFigureOut">
              <a:rPr lang="id-ID" smtClean="0"/>
              <a:t>29/10/2024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58FA8-D41C-4857-96FC-7B4A4D7760CE}" type="slidenum">
              <a:rPr lang="id-ID" smtClean="0"/>
              <a:t>‹#›</a:t>
            </a:fld>
            <a:endParaRPr lang="id-ID"/>
          </a:p>
        </p:txBody>
      </p:sp>
    </p:spTree>
    <p:extLst>
      <p:ext uri="{BB962C8B-B14F-4D97-AF65-F5344CB8AC3E}">
        <p14:creationId xmlns:p14="http://schemas.microsoft.com/office/powerpoint/2010/main" val="3241952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558FA8-D41C-4857-96FC-7B4A4D7760CE}" type="slidenum">
              <a:rPr lang="id-ID" smtClean="0"/>
              <a:t>0</a:t>
            </a:fld>
            <a:endParaRPr lang="id-ID"/>
          </a:p>
        </p:txBody>
      </p:sp>
    </p:spTree>
    <p:extLst>
      <p:ext uri="{BB962C8B-B14F-4D97-AF65-F5344CB8AC3E}">
        <p14:creationId xmlns:p14="http://schemas.microsoft.com/office/powerpoint/2010/main" val="568697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58FA8-D41C-4857-96FC-7B4A4D7760CE}" type="slidenum">
              <a:rPr lang="id-ID" smtClean="0"/>
              <a:t>9</a:t>
            </a:fld>
            <a:endParaRPr lang="id-ID"/>
          </a:p>
        </p:txBody>
      </p:sp>
    </p:spTree>
    <p:extLst>
      <p:ext uri="{BB962C8B-B14F-4D97-AF65-F5344CB8AC3E}">
        <p14:creationId xmlns:p14="http://schemas.microsoft.com/office/powerpoint/2010/main" val="2280611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558FA8-D41C-4857-96FC-7B4A4D7760CE}" type="slidenum">
              <a:rPr lang="id-ID" smtClean="0"/>
              <a:t>10</a:t>
            </a:fld>
            <a:endParaRPr lang="id-ID"/>
          </a:p>
        </p:txBody>
      </p:sp>
    </p:spTree>
    <p:extLst>
      <p:ext uri="{BB962C8B-B14F-4D97-AF65-F5344CB8AC3E}">
        <p14:creationId xmlns:p14="http://schemas.microsoft.com/office/powerpoint/2010/main" val="1250918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558FA8-D41C-4857-96FC-7B4A4D7760CE}" type="slidenum">
              <a:rPr lang="id-ID" smtClean="0"/>
              <a:t>11</a:t>
            </a:fld>
            <a:endParaRPr lang="id-ID"/>
          </a:p>
        </p:txBody>
      </p:sp>
    </p:spTree>
    <p:extLst>
      <p:ext uri="{BB962C8B-B14F-4D97-AF65-F5344CB8AC3E}">
        <p14:creationId xmlns:p14="http://schemas.microsoft.com/office/powerpoint/2010/main" val="327854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58FA8-D41C-4857-96FC-7B4A4D7760CE}" type="slidenum">
              <a:rPr lang="id-ID" smtClean="0"/>
              <a:t>1</a:t>
            </a:fld>
            <a:endParaRPr lang="id-ID"/>
          </a:p>
        </p:txBody>
      </p:sp>
    </p:spTree>
    <p:extLst>
      <p:ext uri="{BB962C8B-B14F-4D97-AF65-F5344CB8AC3E}">
        <p14:creationId xmlns:p14="http://schemas.microsoft.com/office/powerpoint/2010/main" val="2364884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58FA8-D41C-4857-96FC-7B4A4D7760CE}" type="slidenum">
              <a:rPr lang="id-ID" smtClean="0"/>
              <a:t>2</a:t>
            </a:fld>
            <a:endParaRPr lang="id-ID"/>
          </a:p>
        </p:txBody>
      </p:sp>
    </p:spTree>
    <p:extLst>
      <p:ext uri="{BB962C8B-B14F-4D97-AF65-F5344CB8AC3E}">
        <p14:creationId xmlns:p14="http://schemas.microsoft.com/office/powerpoint/2010/main" val="99795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58FA8-D41C-4857-96FC-7B4A4D7760CE}" type="slidenum">
              <a:rPr lang="id-ID" smtClean="0"/>
              <a:t>3</a:t>
            </a:fld>
            <a:endParaRPr lang="id-ID" dirty="0"/>
          </a:p>
        </p:txBody>
      </p:sp>
    </p:spTree>
    <p:extLst>
      <p:ext uri="{BB962C8B-B14F-4D97-AF65-F5344CB8AC3E}">
        <p14:creationId xmlns:p14="http://schemas.microsoft.com/office/powerpoint/2010/main" val="1563568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58FA8-D41C-4857-96FC-7B4A4D7760CE}" type="slidenum">
              <a:rPr lang="id-ID" smtClean="0"/>
              <a:t>4</a:t>
            </a:fld>
            <a:endParaRPr lang="id-ID"/>
          </a:p>
        </p:txBody>
      </p:sp>
    </p:spTree>
    <p:extLst>
      <p:ext uri="{BB962C8B-B14F-4D97-AF65-F5344CB8AC3E}">
        <p14:creationId xmlns:p14="http://schemas.microsoft.com/office/powerpoint/2010/main" val="2187627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58FA8-D41C-4857-96FC-7B4A4D7760CE}" type="slidenum">
              <a:rPr lang="id-ID" smtClean="0"/>
              <a:t>5</a:t>
            </a:fld>
            <a:endParaRPr lang="id-ID"/>
          </a:p>
        </p:txBody>
      </p:sp>
    </p:spTree>
    <p:extLst>
      <p:ext uri="{BB962C8B-B14F-4D97-AF65-F5344CB8AC3E}">
        <p14:creationId xmlns:p14="http://schemas.microsoft.com/office/powerpoint/2010/main" val="337108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58FA8-D41C-4857-96FC-7B4A4D7760CE}" type="slidenum">
              <a:rPr lang="id-ID" smtClean="0"/>
              <a:t>6</a:t>
            </a:fld>
            <a:endParaRPr lang="id-ID"/>
          </a:p>
        </p:txBody>
      </p:sp>
    </p:spTree>
    <p:extLst>
      <p:ext uri="{BB962C8B-B14F-4D97-AF65-F5344CB8AC3E}">
        <p14:creationId xmlns:p14="http://schemas.microsoft.com/office/powerpoint/2010/main" val="123979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58FA8-D41C-4857-96FC-7B4A4D7760CE}" type="slidenum">
              <a:rPr lang="id-ID" smtClean="0"/>
              <a:t>7</a:t>
            </a:fld>
            <a:endParaRPr lang="id-ID"/>
          </a:p>
        </p:txBody>
      </p:sp>
    </p:spTree>
    <p:extLst>
      <p:ext uri="{BB962C8B-B14F-4D97-AF65-F5344CB8AC3E}">
        <p14:creationId xmlns:p14="http://schemas.microsoft.com/office/powerpoint/2010/main" val="3988339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58FA8-D41C-4857-96FC-7B4A4D7760CE}" type="slidenum">
              <a:rPr lang="id-ID" smtClean="0"/>
              <a:t>8</a:t>
            </a:fld>
            <a:endParaRPr lang="id-ID"/>
          </a:p>
        </p:txBody>
      </p:sp>
    </p:spTree>
    <p:extLst>
      <p:ext uri="{BB962C8B-B14F-4D97-AF65-F5344CB8AC3E}">
        <p14:creationId xmlns:p14="http://schemas.microsoft.com/office/powerpoint/2010/main" val="1349336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16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Rectangle 10"/>
          <p:cNvSpPr/>
          <p:nvPr userDrawn="1"/>
        </p:nvSpPr>
        <p:spPr>
          <a:xfrm rot="10800000">
            <a:off x="0" y="6454588"/>
            <a:ext cx="12191997" cy="403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588" dirty="0"/>
          </a:p>
        </p:txBody>
      </p:sp>
    </p:spTree>
    <p:extLst>
      <p:ext uri="{BB962C8B-B14F-4D97-AF65-F5344CB8AC3E}">
        <p14:creationId xmlns:p14="http://schemas.microsoft.com/office/powerpoint/2010/main" val="407611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84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40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959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F8ABFE-CA4F-C44C-9952-90424CAB9BCC}"/>
              </a:ext>
            </a:extLst>
          </p:cNvPr>
          <p:cNvSpPr/>
          <p:nvPr userDrawn="1"/>
        </p:nvSpPr>
        <p:spPr>
          <a:xfrm>
            <a:off x="6128274" y="6674883"/>
            <a:ext cx="6096000" cy="176972"/>
          </a:xfrm>
          <a:prstGeom prst="rect">
            <a:avLst/>
          </a:prstGeom>
        </p:spPr>
        <p:txBody>
          <a:bodyPr wrap="square">
            <a:spAutoFit/>
          </a:bodyPr>
          <a:lstStyle/>
          <a:p>
            <a:pPr algn="r"/>
            <a:r>
              <a:rPr lang="en-US" sz="550" b="0" i="0" baseline="0" dirty="0">
                <a:solidFill>
                  <a:schemeClr val="bg2">
                    <a:lumMod val="50000"/>
                  </a:schemeClr>
                </a:solidFill>
                <a:effectLst/>
                <a:latin typeface="+mn-lt"/>
                <a:cs typeface="Arial" panose="020B0604020202020204" pitchFamily="34" charset="0"/>
              </a:rPr>
              <a:t>© 2022 Brown &amp; Brown, Inc. All rights reserved.</a:t>
            </a:r>
            <a:endParaRPr lang="en-US" sz="550" baseline="0" dirty="0">
              <a:solidFill>
                <a:schemeClr val="bg2">
                  <a:lumMod val="50000"/>
                </a:schemeClr>
              </a:solidFill>
              <a:latin typeface="+mn-lt"/>
              <a:cs typeface="Arial" panose="020B0604020202020204" pitchFamily="34" charset="0"/>
            </a:endParaRPr>
          </a:p>
        </p:txBody>
      </p:sp>
      <p:sp>
        <p:nvSpPr>
          <p:cNvPr id="5" name="Rectangle 4">
            <a:extLst>
              <a:ext uri="{FF2B5EF4-FFF2-40B4-BE49-F238E27FC236}">
                <a16:creationId xmlns:a16="http://schemas.microsoft.com/office/drawing/2014/main" id="{4B6DFB67-808C-F642-BA4D-28B1DB6C1638}"/>
              </a:ext>
            </a:extLst>
          </p:cNvPr>
          <p:cNvSpPr/>
          <p:nvPr userDrawn="1"/>
        </p:nvSpPr>
        <p:spPr>
          <a:xfrm>
            <a:off x="11901106" y="6444051"/>
            <a:ext cx="309700" cy="215444"/>
          </a:xfrm>
          <a:prstGeom prst="rect">
            <a:avLst/>
          </a:prstGeom>
        </p:spPr>
        <p:txBody>
          <a:bodyPr wrap="square" anchor="ctr">
            <a:spAutoFit/>
          </a:bodyPr>
          <a:lstStyle/>
          <a:p>
            <a:pPr algn="r"/>
            <a:fld id="{8698D52F-A2D7-0E44-A22A-90D48455135F}" type="slidenum">
              <a:rPr lang="en-US" sz="800">
                <a:solidFill>
                  <a:schemeClr val="tx2"/>
                </a:solidFill>
              </a:rPr>
              <a:pPr algn="r"/>
              <a:t>‹#›</a:t>
            </a:fld>
            <a:endParaRPr lang="en-US" sz="800" dirty="0">
              <a:solidFill>
                <a:schemeClr val="tx2"/>
              </a:solidFill>
            </a:endParaRPr>
          </a:p>
        </p:txBody>
      </p:sp>
    </p:spTree>
    <p:extLst>
      <p:ext uri="{BB962C8B-B14F-4D97-AF65-F5344CB8AC3E}">
        <p14:creationId xmlns:p14="http://schemas.microsoft.com/office/powerpoint/2010/main" val="1192871459"/>
      </p:ext>
    </p:extLst>
  </p:cSld>
  <p:clrMap bg1="lt1" tx1="dk1" bg2="lt2" tx2="dk2" accent1="accent1" accent2="accent2" accent3="accent3" accent4="accent4" accent5="accent5" accent6="accent6" hlink="hlink" folHlink="folHlink"/>
  <p:sldLayoutIdLst>
    <p:sldLayoutId id="2147483811" r:id="rId1"/>
    <p:sldLayoutId id="2147483849" r:id="rId2"/>
    <p:sldLayoutId id="2147483850" r:id="rId3"/>
    <p:sldLayoutId id="2147483855" r:id="rId4"/>
    <p:sldLayoutId id="214748385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cid:image001.jpg@01DA59BD.58A9B960"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microsoft.com/office/2007/relationships/hdphoto" Target="../media/hdphoto1.wdp"/><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5.jpe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E693841A-707A-F842-A6FA-AC50FADAA881}"/>
              </a:ext>
            </a:extLst>
          </p:cNvPr>
          <p:cNvPicPr>
            <a:picLocks noChangeAspect="1"/>
          </p:cNvPicPr>
          <p:nvPr/>
        </p:nvPicPr>
        <p:blipFill rotWithShape="1">
          <a:blip r:embed="rId3">
            <a:extLst>
              <a:ext uri="{28A0092B-C50C-407E-A947-70E740481C1C}">
                <a14:useLocalDpi xmlns:a14="http://schemas.microsoft.com/office/drawing/2010/main" val="0"/>
              </a:ext>
            </a:extLst>
          </a:blip>
          <a:srcRect l="27891" t="6330" r="10013"/>
          <a:stretch/>
        </p:blipFill>
        <p:spPr>
          <a:xfrm>
            <a:off x="5597611" y="-3325"/>
            <a:ext cx="6594390" cy="6636196"/>
          </a:xfrm>
          <a:prstGeom prst="rect">
            <a:avLst/>
          </a:prstGeom>
          <a:ln>
            <a:noFill/>
          </a:ln>
        </p:spPr>
      </p:pic>
      <p:sp>
        <p:nvSpPr>
          <p:cNvPr id="16" name="Rectangle 15">
            <a:extLst>
              <a:ext uri="{FF2B5EF4-FFF2-40B4-BE49-F238E27FC236}">
                <a16:creationId xmlns:a16="http://schemas.microsoft.com/office/drawing/2014/main" id="{6EAEB3B1-00CF-F443-9E6E-2EEB30B10BD2}"/>
              </a:ext>
            </a:extLst>
          </p:cNvPr>
          <p:cNvSpPr/>
          <p:nvPr/>
        </p:nvSpPr>
        <p:spPr>
          <a:xfrm>
            <a:off x="5597611" y="-3325"/>
            <a:ext cx="6594390" cy="6653448"/>
          </a:xfrm>
          <a:prstGeom prst="rect">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795B95D-E9B1-6E49-947F-764E1649FDE9}"/>
              </a:ext>
            </a:extLst>
          </p:cNvPr>
          <p:cNvSpPr/>
          <p:nvPr/>
        </p:nvSpPr>
        <p:spPr>
          <a:xfrm>
            <a:off x="529887" y="4261395"/>
            <a:ext cx="4597285" cy="2079224"/>
          </a:xfrm>
          <a:prstGeom prst="rect">
            <a:avLst/>
          </a:prstGeom>
        </p:spPr>
        <p:txBody>
          <a:bodyPr wrap="square">
            <a:spAutoFit/>
          </a:bodyPr>
          <a:lstStyle/>
          <a:p>
            <a:pPr>
              <a:lnSpc>
                <a:spcPts val="1440"/>
              </a:lnSpc>
            </a:pPr>
            <a:r>
              <a:rPr lang="en-US" b="1" dirty="0">
                <a:solidFill>
                  <a:schemeClr val="accent2"/>
                </a:solidFill>
                <a:latin typeface="Arial" panose="020B0604020202020204" pitchFamily="34" charset="0"/>
                <a:cs typeface="Arial" panose="020B0604020202020204" pitchFamily="34" charset="0"/>
              </a:rPr>
              <a:t>Presented By:</a:t>
            </a:r>
          </a:p>
          <a:p>
            <a:pPr>
              <a:lnSpc>
                <a:spcPts val="1440"/>
              </a:lnSpc>
            </a:pPr>
            <a:endParaRPr lang="en-US" b="1" i="1" dirty="0">
              <a:solidFill>
                <a:schemeClr val="tx1">
                  <a:lumMod val="65000"/>
                  <a:lumOff val="35000"/>
                </a:schemeClr>
              </a:solidFill>
              <a:latin typeface="Arial" panose="020B0604020202020204" pitchFamily="34" charset="0"/>
              <a:cs typeface="Arial" panose="020B0604020202020204" pitchFamily="34" charset="0"/>
            </a:endParaRPr>
          </a:p>
          <a:p>
            <a:pPr>
              <a:lnSpc>
                <a:spcPct val="150000"/>
              </a:lnSpc>
            </a:pPr>
            <a:r>
              <a:rPr lang="en-US" dirty="0">
                <a:solidFill>
                  <a:schemeClr val="tx1">
                    <a:lumMod val="65000"/>
                    <a:lumOff val="35000"/>
                  </a:schemeClr>
                </a:solidFill>
                <a:latin typeface="Arial" panose="020B0604020202020204" pitchFamily="34" charset="0"/>
                <a:cs typeface="Arial" panose="020B0604020202020204" pitchFamily="34" charset="0"/>
              </a:rPr>
              <a:t>John Jasinski, Account Executive </a:t>
            </a:r>
          </a:p>
          <a:p>
            <a:pPr>
              <a:lnSpc>
                <a:spcPct val="150000"/>
              </a:lnSpc>
            </a:pPr>
            <a:r>
              <a:rPr lang="en-US" dirty="0">
                <a:solidFill>
                  <a:schemeClr val="tx1">
                    <a:lumMod val="65000"/>
                    <a:lumOff val="35000"/>
                  </a:schemeClr>
                </a:solidFill>
                <a:latin typeface="Arial" panose="020B0604020202020204" pitchFamily="34" charset="0"/>
                <a:cs typeface="Arial" panose="020B0604020202020204" pitchFamily="34" charset="0"/>
              </a:rPr>
              <a:t>Lindsey Pilla, Account Manager</a:t>
            </a:r>
          </a:p>
          <a:p>
            <a:pPr>
              <a:lnSpc>
                <a:spcPct val="150000"/>
              </a:lnSpc>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a:p>
            <a:pPr>
              <a:lnSpc>
                <a:spcPct val="150000"/>
              </a:lnSpc>
            </a:pPr>
            <a:r>
              <a:rPr lang="en-US" sz="1200" i="1" dirty="0" err="1">
                <a:solidFill>
                  <a:schemeClr val="tx1">
                    <a:lumMod val="65000"/>
                    <a:lumOff val="35000"/>
                  </a:schemeClr>
                </a:solidFill>
                <a:latin typeface="Arial" panose="020B0604020202020204" pitchFamily="34" charset="0"/>
                <a:cs typeface="Arial" panose="020B0604020202020204" pitchFamily="34" charset="0"/>
              </a:rPr>
              <a:t>CalSurance</a:t>
            </a:r>
            <a:r>
              <a:rPr lang="en-US" sz="1200" i="1" dirty="0">
                <a:solidFill>
                  <a:schemeClr val="tx1">
                    <a:lumMod val="65000"/>
                    <a:lumOff val="35000"/>
                  </a:schemeClr>
                </a:solidFill>
                <a:latin typeface="Arial" panose="020B0604020202020204" pitchFamily="34" charset="0"/>
                <a:cs typeface="Arial" panose="020B0604020202020204" pitchFamily="34" charset="0"/>
              </a:rPr>
              <a:t> Associates</a:t>
            </a:r>
          </a:p>
          <a:p>
            <a:pPr>
              <a:lnSpc>
                <a:spcPct val="150000"/>
              </a:lnSpc>
            </a:pPr>
            <a:r>
              <a:rPr lang="en-US" sz="1200" i="1" dirty="0">
                <a:solidFill>
                  <a:schemeClr val="tx1">
                    <a:lumMod val="65000"/>
                    <a:lumOff val="35000"/>
                  </a:schemeClr>
                </a:solidFill>
                <a:latin typeface="Arial" panose="020B0604020202020204" pitchFamily="34" charset="0"/>
                <a:cs typeface="Arial" panose="020B0604020202020204" pitchFamily="34" charset="0"/>
              </a:rPr>
              <a:t>A Division of Brown &amp; Brown Program Insurance Services, Inc</a:t>
            </a:r>
            <a:r>
              <a:rPr lang="en-US" sz="1000" i="1" dirty="0">
                <a:solidFill>
                  <a:schemeClr val="tx1">
                    <a:lumMod val="65000"/>
                    <a:lumOff val="35000"/>
                  </a:schemeClr>
                </a:solidFill>
                <a:latin typeface="Arial" panose="020B0604020202020204" pitchFamily="34" charset="0"/>
                <a:cs typeface="Arial" panose="020B0604020202020204" pitchFamily="34" charset="0"/>
              </a:rPr>
              <a:t>.</a:t>
            </a:r>
          </a:p>
        </p:txBody>
      </p:sp>
      <p:grpSp>
        <p:nvGrpSpPr>
          <p:cNvPr id="35" name="Group 34">
            <a:extLst>
              <a:ext uri="{FF2B5EF4-FFF2-40B4-BE49-F238E27FC236}">
                <a16:creationId xmlns:a16="http://schemas.microsoft.com/office/drawing/2014/main" id="{CE5194F5-4A42-EC49-A646-3336B03E6128}"/>
              </a:ext>
            </a:extLst>
          </p:cNvPr>
          <p:cNvGrpSpPr/>
          <p:nvPr/>
        </p:nvGrpSpPr>
        <p:grpSpPr>
          <a:xfrm>
            <a:off x="381889" y="1622596"/>
            <a:ext cx="4668897" cy="2100914"/>
            <a:chOff x="934544" y="231392"/>
            <a:chExt cx="4668897" cy="1285483"/>
          </a:xfrm>
        </p:grpSpPr>
        <p:cxnSp>
          <p:nvCxnSpPr>
            <p:cNvPr id="36" name="Straight Connector 35">
              <a:extLst>
                <a:ext uri="{FF2B5EF4-FFF2-40B4-BE49-F238E27FC236}">
                  <a16:creationId xmlns:a16="http://schemas.microsoft.com/office/drawing/2014/main" id="{D5966546-4389-CB42-A005-6B5DC263FD2D}"/>
                </a:ext>
              </a:extLst>
            </p:cNvPr>
            <p:cNvCxnSpPr>
              <a:cxnSpLocks/>
            </p:cNvCxnSpPr>
            <p:nvPr/>
          </p:nvCxnSpPr>
          <p:spPr>
            <a:xfrm>
              <a:off x="934544" y="231392"/>
              <a:ext cx="0" cy="720335"/>
            </a:xfrm>
            <a:prstGeom prst="line">
              <a:avLst/>
            </a:prstGeom>
            <a:ln w="50800">
              <a:solidFill>
                <a:srgbClr val="BA202F"/>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9790F48-83E2-0045-8D3B-835323CCF297}"/>
                </a:ext>
              </a:extLst>
            </p:cNvPr>
            <p:cNvSpPr/>
            <p:nvPr/>
          </p:nvSpPr>
          <p:spPr>
            <a:xfrm>
              <a:off x="1099481" y="1272060"/>
              <a:ext cx="4503960" cy="244815"/>
            </a:xfrm>
            <a:prstGeom prst="rect">
              <a:avLst/>
            </a:prstGeom>
          </p:spPr>
          <p:txBody>
            <a:bodyPr wrap="square">
              <a:spAutoFit/>
            </a:bodyPr>
            <a:lstStyle/>
            <a:p>
              <a:r>
                <a:rPr lang="en-US" sz="2000" i="1" dirty="0">
                  <a:solidFill>
                    <a:schemeClr val="tx2"/>
                  </a:solidFill>
                  <a:latin typeface="Arial" panose="020B0604020202020204" pitchFamily="34" charset="0"/>
                  <a:cs typeface="Arial" panose="020B0604020202020204" pitchFamily="34" charset="0"/>
                </a:rPr>
                <a:t>Errors &amp; Omissions Program Training</a:t>
              </a:r>
            </a:p>
          </p:txBody>
        </p:sp>
      </p:grpSp>
      <p:pic>
        <p:nvPicPr>
          <p:cNvPr id="2" name="Picture 1">
            <a:extLst>
              <a:ext uri="{FF2B5EF4-FFF2-40B4-BE49-F238E27FC236}">
                <a16:creationId xmlns:a16="http://schemas.microsoft.com/office/drawing/2014/main" id="{D5E73633-7CD1-4A8A-8A9D-92FA7E2CC333}"/>
              </a:ext>
            </a:extLst>
          </p:cNvPr>
          <p:cNvPicPr>
            <a:picLocks noChangeAspect="1"/>
          </p:cNvPicPr>
          <p:nvPr/>
        </p:nvPicPr>
        <p:blipFill>
          <a:blip r:embed="rId4"/>
          <a:stretch>
            <a:fillRect/>
          </a:stretch>
        </p:blipFill>
        <p:spPr>
          <a:xfrm>
            <a:off x="461739" y="644588"/>
            <a:ext cx="2258354" cy="447199"/>
          </a:xfrm>
          <a:prstGeom prst="rect">
            <a:avLst/>
          </a:prstGeom>
        </p:spPr>
      </p:pic>
      <p:sp>
        <p:nvSpPr>
          <p:cNvPr id="6" name="Rectangle 5">
            <a:extLst>
              <a:ext uri="{FF2B5EF4-FFF2-40B4-BE49-F238E27FC236}">
                <a16:creationId xmlns:a16="http://schemas.microsoft.com/office/drawing/2014/main" id="{F57E757A-69E9-709A-0B11-987BC49B5B7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8" name="image001.jpg@01DA5058.55530820" descr="NABIP">
            <a:extLst>
              <a:ext uri="{FF2B5EF4-FFF2-40B4-BE49-F238E27FC236}">
                <a16:creationId xmlns:a16="http://schemas.microsoft.com/office/drawing/2014/main" id="{D344E585-C46C-44F3-3F99-513072E3A9A7}"/>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005102" y="584258"/>
            <a:ext cx="2122070" cy="5678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7FFC5BC-D73B-C834-EC89-6541FBB3FAEC}"/>
              </a:ext>
            </a:extLst>
          </p:cNvPr>
          <p:cNvSpPr>
            <a:spLocks noChangeArrowheads="1"/>
          </p:cNvSpPr>
          <p:nvPr/>
        </p:nvSpPr>
        <p:spPr bwMode="auto">
          <a:xfrm>
            <a:off x="0" y="935753"/>
            <a:ext cx="1219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505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7664AC4-3266-8BDE-8988-FC35DD86361B}"/>
              </a:ext>
            </a:extLst>
          </p:cNvPr>
          <p:cNvSpPr/>
          <p:nvPr/>
        </p:nvSpPr>
        <p:spPr>
          <a:xfrm>
            <a:off x="590076" y="1745902"/>
            <a:ext cx="4772316" cy="1938991"/>
          </a:xfrm>
          <a:prstGeom prst="rect">
            <a:avLst/>
          </a:prstGeom>
        </p:spPr>
        <p:txBody>
          <a:bodyPr wrap="square">
            <a:spAutoFit/>
          </a:bodyPr>
          <a:lstStyle/>
          <a:p>
            <a:pPr>
              <a:lnSpc>
                <a:spcPts val="3600"/>
              </a:lnSpc>
            </a:pPr>
            <a:r>
              <a:rPr lang="en-US" sz="3200" b="1" dirty="0">
                <a:solidFill>
                  <a:schemeClr val="tx2"/>
                </a:solidFill>
                <a:latin typeface="Arial" panose="020B0604020202020204" pitchFamily="34" charset="0"/>
                <a:cs typeface="Arial" panose="020B0604020202020204" pitchFamily="34" charset="0"/>
              </a:rPr>
              <a:t>NABIP Agents &amp; Agencies E&amp;O Program</a:t>
            </a:r>
          </a:p>
          <a:p>
            <a:pPr>
              <a:lnSpc>
                <a:spcPts val="3600"/>
              </a:lnSpc>
            </a:pPr>
            <a:endParaRPr lang="en-US" sz="3200" b="1" dirty="0">
              <a:solidFill>
                <a:schemeClr val="tx2"/>
              </a:solidFill>
              <a:latin typeface="Arial" panose="020B0604020202020204" pitchFamily="34" charset="0"/>
              <a:cs typeface="Arial" panose="020B0604020202020204" pitchFamily="34" charset="0"/>
            </a:endParaRPr>
          </a:p>
          <a:p>
            <a:pPr>
              <a:lnSpc>
                <a:spcPts val="3600"/>
              </a:lnSpc>
            </a:pPr>
            <a:endParaRPr lang="id-ID" sz="32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8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B008 TangleB-RGB_1000px_digital.png">
            <a:extLst>
              <a:ext uri="{FF2B5EF4-FFF2-40B4-BE49-F238E27FC236}">
                <a16:creationId xmlns:a16="http://schemas.microsoft.com/office/drawing/2014/main" id="{4038FC57-D9B8-A24A-950B-5C2D7D1C2B3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36D32925-F43D-4091-89C7-35C177002B67}"/>
              </a:ext>
            </a:extLst>
          </p:cNvPr>
          <p:cNvPicPr>
            <a:picLocks noChangeAspect="1"/>
          </p:cNvPicPr>
          <p:nvPr/>
        </p:nvPicPr>
        <p:blipFill rotWithShape="1">
          <a:blip r:embed="rId4"/>
          <a:srcRect r="82210" b="250"/>
          <a:stretch/>
        </p:blipFill>
        <p:spPr bwMode="auto">
          <a:xfrm>
            <a:off x="11280097" y="6184200"/>
            <a:ext cx="438038" cy="490893"/>
          </a:xfrm>
          <a:prstGeom prst="rect">
            <a:avLst/>
          </a:prstGeom>
          <a:noFill/>
          <a:ln w="9525">
            <a:noFill/>
            <a:miter lim="800000"/>
            <a:headEnd/>
            <a:tailEnd/>
          </a:ln>
        </p:spPr>
      </p:pic>
      <p:sp>
        <p:nvSpPr>
          <p:cNvPr id="44" name="Rectangle 43">
            <a:extLst>
              <a:ext uri="{FF2B5EF4-FFF2-40B4-BE49-F238E27FC236}">
                <a16:creationId xmlns:a16="http://schemas.microsoft.com/office/drawing/2014/main" id="{820C1C00-46D5-A741-BE88-46C4DDB0AA23}"/>
              </a:ext>
            </a:extLst>
          </p:cNvPr>
          <p:cNvSpPr/>
          <p:nvPr/>
        </p:nvSpPr>
        <p:spPr>
          <a:xfrm>
            <a:off x="0" y="-115360"/>
            <a:ext cx="12192000" cy="1093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5C926D2D-36C4-FD44-9E9E-AAD14C8E1B5B}"/>
              </a:ext>
            </a:extLst>
          </p:cNvPr>
          <p:cNvCxnSpPr>
            <a:cxnSpLocks/>
          </p:cNvCxnSpPr>
          <p:nvPr/>
        </p:nvCxnSpPr>
        <p:spPr>
          <a:xfrm>
            <a:off x="1044714" y="142925"/>
            <a:ext cx="0" cy="766469"/>
          </a:xfrm>
          <a:prstGeom prst="line">
            <a:avLst/>
          </a:prstGeom>
          <a:ln w="50800">
            <a:solidFill>
              <a:srgbClr val="BA202F"/>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873CEA64-ACBF-9F4C-AFED-6A826325148B}"/>
              </a:ext>
            </a:extLst>
          </p:cNvPr>
          <p:cNvSpPr/>
          <p:nvPr/>
        </p:nvSpPr>
        <p:spPr>
          <a:xfrm>
            <a:off x="1295973" y="270503"/>
            <a:ext cx="9544745" cy="553998"/>
          </a:xfrm>
          <a:prstGeom prst="rect">
            <a:avLst/>
          </a:prstGeom>
        </p:spPr>
        <p:txBody>
          <a:bodyPr wrap="square">
            <a:spAutoFit/>
          </a:bodyPr>
          <a:lstStyle/>
          <a:p>
            <a:pPr>
              <a:lnSpc>
                <a:spcPts val="3600"/>
              </a:lnSpc>
            </a:pPr>
            <a:r>
              <a:rPr lang="en-US" sz="3200" b="1" dirty="0">
                <a:solidFill>
                  <a:schemeClr val="bg1"/>
                </a:solidFill>
                <a:latin typeface="Arial" panose="020B0604020202020204" pitchFamily="34" charset="0"/>
                <a:cs typeface="Arial" panose="020B0604020202020204" pitchFamily="34" charset="0"/>
              </a:rPr>
              <a:t>Enroll On-Line in less than 5 minutes</a:t>
            </a:r>
            <a:endParaRPr lang="id-ID" sz="32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9F1225-7B84-71FB-1FB2-98926D0312D9}"/>
              </a:ext>
            </a:extLst>
          </p:cNvPr>
          <p:cNvSpPr txBox="1"/>
          <p:nvPr/>
        </p:nvSpPr>
        <p:spPr>
          <a:xfrm>
            <a:off x="166119" y="1590170"/>
            <a:ext cx="12025881" cy="3970318"/>
          </a:xfrm>
          <a:prstGeom prst="rect">
            <a:avLst/>
          </a:prstGeom>
          <a:noFill/>
        </p:spPr>
        <p:txBody>
          <a:bodyPr wrap="square" rtlCol="0">
            <a:spAutoFit/>
          </a:bodyPr>
          <a:lstStyle/>
          <a:p>
            <a:pPr marL="342900" indent="-342900">
              <a:buFont typeface="Wingdings" panose="05000000000000000000" pitchFamily="2" charset="2"/>
              <a:buChar char="Ø"/>
            </a:pPr>
            <a:endParaRPr lang="en-US" altLang="en-US" sz="2400" dirty="0"/>
          </a:p>
          <a:p>
            <a:pPr marL="342900" indent="-342900">
              <a:buFont typeface="Wingdings" panose="05000000000000000000" pitchFamily="2" charset="2"/>
              <a:buChar char="Ø"/>
            </a:pPr>
            <a:r>
              <a:rPr lang="en-US" altLang="en-US" sz="2800" dirty="0"/>
              <a:t>The previous NABIP program was a long and cumbersome process of filling out paperwork, and waiting weeks to hear back from somebody</a:t>
            </a:r>
          </a:p>
          <a:p>
            <a:pPr marL="342900" indent="-342900">
              <a:buFont typeface="Wingdings" panose="05000000000000000000" pitchFamily="2" charset="2"/>
              <a:buChar char="Ø"/>
            </a:pPr>
            <a:endParaRPr lang="en-US" altLang="en-US" sz="2000" dirty="0"/>
          </a:p>
          <a:p>
            <a:pPr algn="ctr"/>
            <a:r>
              <a:rPr lang="en-US" altLang="en-US" sz="2800" dirty="0"/>
              <a:t>The New NABIP E&amp;O Program offers an Online means of completing the question set in less than 3 minutes, and being able to pay and bind at the same time on-line*</a:t>
            </a:r>
          </a:p>
          <a:p>
            <a:endParaRPr lang="en-US" altLang="en-US" sz="2000" dirty="0"/>
          </a:p>
          <a:p>
            <a:r>
              <a:rPr lang="en-US" altLang="en-US" sz="2400" dirty="0"/>
              <a:t>* </a:t>
            </a:r>
            <a:r>
              <a:rPr lang="en-US" altLang="en-US" sz="1400" dirty="0"/>
              <a:t>For applicants who do not qualify on-line, the </a:t>
            </a:r>
            <a:r>
              <a:rPr lang="en-US" altLang="en-US" sz="1400" dirty="0" err="1"/>
              <a:t>CalSurance</a:t>
            </a:r>
            <a:r>
              <a:rPr lang="en-US" altLang="en-US" sz="1400" dirty="0"/>
              <a:t> service team will reach out for additional information to work with the underwriter.</a:t>
            </a:r>
          </a:p>
          <a:p>
            <a:pPr marL="342900" indent="-342900">
              <a:buFont typeface="Wingdings" panose="05000000000000000000" pitchFamily="2" charset="2"/>
              <a:buChar char="Ø"/>
            </a:pPr>
            <a:endParaRPr lang="en-US" altLang="en-US" sz="2400" dirty="0"/>
          </a:p>
        </p:txBody>
      </p:sp>
      <p:pic>
        <p:nvPicPr>
          <p:cNvPr id="3" name="Picture 2">
            <a:extLst>
              <a:ext uri="{FF2B5EF4-FFF2-40B4-BE49-F238E27FC236}">
                <a16:creationId xmlns:a16="http://schemas.microsoft.com/office/drawing/2014/main" id="{7C4A2997-1EF0-F665-FBFD-A1ACE05344B9}"/>
              </a:ext>
            </a:extLst>
          </p:cNvPr>
          <p:cNvPicPr>
            <a:picLocks noChangeAspect="1"/>
          </p:cNvPicPr>
          <p:nvPr/>
        </p:nvPicPr>
        <p:blipFill>
          <a:blip r:embed="rId5"/>
          <a:stretch>
            <a:fillRect/>
          </a:stretch>
        </p:blipFill>
        <p:spPr>
          <a:xfrm>
            <a:off x="166119" y="6288646"/>
            <a:ext cx="2005758" cy="499915"/>
          </a:xfrm>
          <a:prstGeom prst="rect">
            <a:avLst/>
          </a:prstGeom>
        </p:spPr>
      </p:pic>
    </p:spTree>
    <p:extLst>
      <p:ext uri="{BB962C8B-B14F-4D97-AF65-F5344CB8AC3E}">
        <p14:creationId xmlns:p14="http://schemas.microsoft.com/office/powerpoint/2010/main" val="67647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998BE70-C279-0640-A769-4BF627651346}"/>
              </a:ext>
            </a:extLst>
          </p:cNvPr>
          <p:cNvSpPr/>
          <p:nvPr/>
        </p:nvSpPr>
        <p:spPr>
          <a:xfrm>
            <a:off x="1" y="0"/>
            <a:ext cx="6410960" cy="6858000"/>
          </a:xfrm>
          <a:prstGeom prst="rect">
            <a:avLst/>
          </a:prstGeom>
          <a:blipFill>
            <a:blip r:embed="rId3"/>
            <a:stretch>
              <a:fillRect l="-28923" r="-451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97D059D-D15E-174C-AA8F-967B6AD2D0EE}"/>
              </a:ext>
            </a:extLst>
          </p:cNvPr>
          <p:cNvSpPr/>
          <p:nvPr/>
        </p:nvSpPr>
        <p:spPr>
          <a:xfrm>
            <a:off x="622300" y="2311399"/>
            <a:ext cx="5788660" cy="2774461"/>
          </a:xfrm>
          <a:prstGeom prst="rect">
            <a:avLst/>
          </a:prstGeom>
          <a:solidFill>
            <a:schemeClr val="accent1">
              <a:alpha val="804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542E7773-3F67-B844-8F44-C9C68F09DAD9}"/>
              </a:ext>
            </a:extLst>
          </p:cNvPr>
          <p:cNvGrpSpPr/>
          <p:nvPr/>
        </p:nvGrpSpPr>
        <p:grpSpPr>
          <a:xfrm>
            <a:off x="934544" y="2879079"/>
            <a:ext cx="5226433" cy="1631472"/>
            <a:chOff x="934544" y="1776486"/>
            <a:chExt cx="4306083" cy="1631472"/>
          </a:xfrm>
        </p:grpSpPr>
        <p:cxnSp>
          <p:nvCxnSpPr>
            <p:cNvPr id="16" name="Straight Connector 15">
              <a:extLst>
                <a:ext uri="{FF2B5EF4-FFF2-40B4-BE49-F238E27FC236}">
                  <a16:creationId xmlns:a16="http://schemas.microsoft.com/office/drawing/2014/main" id="{3C154C45-A694-B14D-B8E0-A361BA5E741F}"/>
                </a:ext>
              </a:extLst>
            </p:cNvPr>
            <p:cNvCxnSpPr>
              <a:cxnSpLocks/>
            </p:cNvCxnSpPr>
            <p:nvPr/>
          </p:nvCxnSpPr>
          <p:spPr>
            <a:xfrm>
              <a:off x="934544" y="1791146"/>
              <a:ext cx="0" cy="616274"/>
            </a:xfrm>
            <a:prstGeom prst="line">
              <a:avLst/>
            </a:prstGeom>
            <a:ln w="50800">
              <a:solidFill>
                <a:srgbClr val="BA202F"/>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668E413-8041-CC4A-982A-720BB3C9B5F6}"/>
                </a:ext>
              </a:extLst>
            </p:cNvPr>
            <p:cNvSpPr/>
            <p:nvPr/>
          </p:nvSpPr>
          <p:spPr>
            <a:xfrm>
              <a:off x="1223346" y="1776486"/>
              <a:ext cx="4017281" cy="1631472"/>
            </a:xfrm>
            <a:prstGeom prst="rect">
              <a:avLst/>
            </a:prstGeom>
          </p:spPr>
          <p:txBody>
            <a:bodyPr wrap="square">
              <a:spAutoFit/>
            </a:bodyPr>
            <a:lstStyle/>
            <a:p>
              <a:pPr>
                <a:lnSpc>
                  <a:spcPts val="6000"/>
                </a:lnSpc>
              </a:pPr>
              <a:r>
                <a:rPr lang="en-US" sz="5400" b="1" dirty="0">
                  <a:solidFill>
                    <a:schemeClr val="bg1"/>
                  </a:solidFill>
                  <a:latin typeface="Arial" panose="020B0604020202020204" pitchFamily="34" charset="0"/>
                  <a:cs typeface="Arial" panose="020B0604020202020204" pitchFamily="34" charset="0"/>
                </a:rPr>
                <a:t>Ready to Bind?</a:t>
              </a:r>
              <a:endParaRPr lang="id-ID" sz="5400" b="1" dirty="0">
                <a:solidFill>
                  <a:schemeClr val="bg1"/>
                </a:solidFill>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6A09B414-E8E1-3944-BAAA-08DA0E44E06D}"/>
              </a:ext>
            </a:extLst>
          </p:cNvPr>
          <p:cNvGrpSpPr/>
          <p:nvPr/>
        </p:nvGrpSpPr>
        <p:grpSpPr>
          <a:xfrm>
            <a:off x="7005329" y="2311399"/>
            <a:ext cx="4844717" cy="1355243"/>
            <a:chOff x="7218947" y="2941878"/>
            <a:chExt cx="4707985" cy="1355243"/>
          </a:xfrm>
        </p:grpSpPr>
        <p:sp>
          <p:nvSpPr>
            <p:cNvPr id="13" name="Text Placeholder 5">
              <a:extLst>
                <a:ext uri="{FF2B5EF4-FFF2-40B4-BE49-F238E27FC236}">
                  <a16:creationId xmlns:a16="http://schemas.microsoft.com/office/drawing/2014/main" id="{69ABC2E8-C2DD-0F4F-81E2-82D459BFB3AA}"/>
                </a:ext>
              </a:extLst>
            </p:cNvPr>
            <p:cNvSpPr txBox="1">
              <a:spLocks/>
            </p:cNvSpPr>
            <p:nvPr/>
          </p:nvSpPr>
          <p:spPr>
            <a:xfrm>
              <a:off x="7218947" y="2941878"/>
              <a:ext cx="4707985" cy="1355243"/>
            </a:xfrm>
            <a:prstGeom prst="rect">
              <a:avLst/>
            </a:prstGeom>
          </p:spPr>
          <p:txBody>
            <a:bodyPr wrap="square"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002551"/>
                  </a:solidFill>
                  <a:latin typeface="Arial" panose="020B0604020202020204" pitchFamily="34" charset="0"/>
                  <a:cs typeface="Arial" panose="020B0604020202020204" pitchFamily="34" charset="0"/>
                </a:rPr>
                <a:t>ENROLL AT:</a:t>
              </a:r>
            </a:p>
            <a:p>
              <a:pPr marL="0" indent="0" algn="ctr">
                <a:lnSpc>
                  <a:spcPts val="1780"/>
                </a:lnSpc>
                <a:buNone/>
              </a:pPr>
              <a:endParaRPr lang="en-US" b="1" dirty="0">
                <a:solidFill>
                  <a:srgbClr val="002551"/>
                </a:solidFill>
                <a:latin typeface="Arial" panose="020B0604020202020204" pitchFamily="34" charset="0"/>
                <a:cs typeface="Arial" panose="020B0604020202020204" pitchFamily="34" charset="0"/>
              </a:endParaRPr>
            </a:p>
            <a:p>
              <a:pPr marL="0" indent="0" algn="ctr">
                <a:buNone/>
              </a:pPr>
              <a:r>
                <a:rPr lang="en-US" b="1" i="1" dirty="0">
                  <a:solidFill>
                    <a:srgbClr val="002551"/>
                  </a:solidFill>
                  <a:latin typeface="Arial" panose="020B0604020202020204" pitchFamily="34" charset="0"/>
                  <a:cs typeface="Arial" panose="020B0604020202020204" pitchFamily="34" charset="0"/>
                </a:rPr>
                <a:t>www.nabipeo.com</a:t>
              </a:r>
              <a:endParaRPr lang="en-US" i="1"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A4EA505D-AF97-3D4A-B83E-5C9423AA1F93}"/>
                </a:ext>
              </a:extLst>
            </p:cNvPr>
            <p:cNvCxnSpPr>
              <a:cxnSpLocks/>
            </p:cNvCxnSpPr>
            <p:nvPr/>
          </p:nvCxnSpPr>
          <p:spPr>
            <a:xfrm>
              <a:off x="7475906" y="3524218"/>
              <a:ext cx="4235116" cy="0"/>
            </a:xfrm>
            <a:prstGeom prst="line">
              <a:avLst/>
            </a:prstGeom>
            <a:ln w="12700">
              <a:solidFill>
                <a:srgbClr val="BA202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577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998BE70-C279-0640-A769-4BF627651346}"/>
              </a:ext>
            </a:extLst>
          </p:cNvPr>
          <p:cNvSpPr/>
          <p:nvPr/>
        </p:nvSpPr>
        <p:spPr>
          <a:xfrm>
            <a:off x="1" y="0"/>
            <a:ext cx="6410960" cy="6858000"/>
          </a:xfrm>
          <a:prstGeom prst="rect">
            <a:avLst/>
          </a:prstGeom>
          <a:blipFill>
            <a:blip r:embed="rId3"/>
            <a:stretch>
              <a:fillRect l="-28923" r="-451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97D059D-D15E-174C-AA8F-967B6AD2D0EE}"/>
              </a:ext>
            </a:extLst>
          </p:cNvPr>
          <p:cNvSpPr/>
          <p:nvPr/>
        </p:nvSpPr>
        <p:spPr>
          <a:xfrm>
            <a:off x="622300" y="2311399"/>
            <a:ext cx="5788660" cy="2774461"/>
          </a:xfrm>
          <a:prstGeom prst="rect">
            <a:avLst/>
          </a:prstGeom>
          <a:solidFill>
            <a:schemeClr val="accent1">
              <a:alpha val="804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542E7773-3F67-B844-8F44-C9C68F09DAD9}"/>
              </a:ext>
            </a:extLst>
          </p:cNvPr>
          <p:cNvGrpSpPr/>
          <p:nvPr/>
        </p:nvGrpSpPr>
        <p:grpSpPr>
          <a:xfrm>
            <a:off x="934544" y="2879079"/>
            <a:ext cx="5226433" cy="862095"/>
            <a:chOff x="934544" y="1776486"/>
            <a:chExt cx="4306083" cy="862095"/>
          </a:xfrm>
        </p:grpSpPr>
        <p:cxnSp>
          <p:nvCxnSpPr>
            <p:cNvPr id="16" name="Straight Connector 15">
              <a:extLst>
                <a:ext uri="{FF2B5EF4-FFF2-40B4-BE49-F238E27FC236}">
                  <a16:creationId xmlns:a16="http://schemas.microsoft.com/office/drawing/2014/main" id="{3C154C45-A694-B14D-B8E0-A361BA5E741F}"/>
                </a:ext>
              </a:extLst>
            </p:cNvPr>
            <p:cNvCxnSpPr>
              <a:cxnSpLocks/>
            </p:cNvCxnSpPr>
            <p:nvPr/>
          </p:nvCxnSpPr>
          <p:spPr>
            <a:xfrm>
              <a:off x="934544" y="1791146"/>
              <a:ext cx="0" cy="616274"/>
            </a:xfrm>
            <a:prstGeom prst="line">
              <a:avLst/>
            </a:prstGeom>
            <a:ln w="50800">
              <a:solidFill>
                <a:srgbClr val="BA202F"/>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668E413-8041-CC4A-982A-720BB3C9B5F6}"/>
                </a:ext>
              </a:extLst>
            </p:cNvPr>
            <p:cNvSpPr/>
            <p:nvPr/>
          </p:nvSpPr>
          <p:spPr>
            <a:xfrm>
              <a:off x="1223346" y="1776486"/>
              <a:ext cx="4017281" cy="862095"/>
            </a:xfrm>
            <a:prstGeom prst="rect">
              <a:avLst/>
            </a:prstGeom>
          </p:spPr>
          <p:txBody>
            <a:bodyPr wrap="square">
              <a:spAutoFit/>
            </a:bodyPr>
            <a:lstStyle/>
            <a:p>
              <a:pPr>
                <a:lnSpc>
                  <a:spcPts val="6000"/>
                </a:lnSpc>
              </a:pPr>
              <a:r>
                <a:rPr lang="en-US" sz="6600" b="1" dirty="0">
                  <a:solidFill>
                    <a:schemeClr val="bg1"/>
                  </a:solidFill>
                  <a:latin typeface="Arial" panose="020B0604020202020204" pitchFamily="34" charset="0"/>
                  <a:cs typeface="Arial" panose="020B0604020202020204" pitchFamily="34" charset="0"/>
                </a:rPr>
                <a:t>Thank You</a:t>
              </a:r>
              <a:endParaRPr lang="id-ID" sz="6600" b="1" dirty="0">
                <a:solidFill>
                  <a:schemeClr val="bg1"/>
                </a:solidFill>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5FB1F068-8135-7B4D-8235-DCB9B3E458F4}"/>
              </a:ext>
            </a:extLst>
          </p:cNvPr>
          <p:cNvSpPr/>
          <p:nvPr/>
        </p:nvSpPr>
        <p:spPr>
          <a:xfrm>
            <a:off x="1347297" y="4394905"/>
            <a:ext cx="4338665" cy="430182"/>
          </a:xfrm>
          <a:prstGeom prst="rect">
            <a:avLst/>
          </a:prstGeom>
        </p:spPr>
        <p:txBody>
          <a:bodyPr wrap="square" anchor="b">
            <a:spAutoFit/>
          </a:bodyPr>
          <a:lstStyle/>
          <a:p>
            <a:pPr algn="just">
              <a:lnSpc>
                <a:spcPts val="940"/>
              </a:lnSpc>
            </a:pPr>
            <a:r>
              <a:rPr lang="en-US" sz="700" b="1" i="1" dirty="0">
                <a:solidFill>
                  <a:schemeClr val="bg1"/>
                </a:solidFill>
                <a:latin typeface="Arial" panose="020B0604020202020204" pitchFamily="34" charset="0"/>
                <a:cs typeface="Arial" panose="020B0604020202020204" pitchFamily="34" charset="0"/>
              </a:rPr>
              <a:t>The Cheetah: </a:t>
            </a:r>
            <a:r>
              <a:rPr lang="en-US" sz="700" i="1" dirty="0">
                <a:solidFill>
                  <a:schemeClr val="bg1"/>
                </a:solidFill>
                <a:latin typeface="Arial" panose="020B0604020202020204" pitchFamily="34" charset="0"/>
                <a:cs typeface="Arial" panose="020B0604020202020204" pitchFamily="34" charset="0"/>
              </a:rPr>
              <a:t>Since our beginning, we have known that doing what is best for our customers requires constant persistence and vision. The cheetah, which represents vision, swiftness, strength, and agility, embodies our company culture and has served as a symbol for Brown &amp; Brown since the 1980s. </a:t>
            </a:r>
          </a:p>
        </p:txBody>
      </p:sp>
      <p:cxnSp>
        <p:nvCxnSpPr>
          <p:cNvPr id="14" name="Straight Connector 13">
            <a:extLst>
              <a:ext uri="{FF2B5EF4-FFF2-40B4-BE49-F238E27FC236}">
                <a16:creationId xmlns:a16="http://schemas.microsoft.com/office/drawing/2014/main" id="{A4EA505D-AF97-3D4A-B83E-5C9423AA1F93}"/>
              </a:ext>
            </a:extLst>
          </p:cNvPr>
          <p:cNvCxnSpPr>
            <a:cxnSpLocks/>
          </p:cNvCxnSpPr>
          <p:nvPr/>
        </p:nvCxnSpPr>
        <p:spPr>
          <a:xfrm>
            <a:off x="7228188" y="2619464"/>
            <a:ext cx="4358115" cy="0"/>
          </a:xfrm>
          <a:prstGeom prst="line">
            <a:avLst/>
          </a:prstGeom>
          <a:ln w="12700">
            <a:solidFill>
              <a:srgbClr val="BA202F"/>
            </a:solidFill>
          </a:ln>
        </p:spPr>
        <p:style>
          <a:lnRef idx="1">
            <a:schemeClr val="accent1"/>
          </a:lnRef>
          <a:fillRef idx="0">
            <a:schemeClr val="accent1"/>
          </a:fillRef>
          <a:effectRef idx="0">
            <a:schemeClr val="accent1"/>
          </a:effectRef>
          <a:fontRef idx="minor">
            <a:schemeClr val="tx1"/>
          </a:fontRef>
        </p:style>
      </p:cxnSp>
      <p:pic>
        <p:nvPicPr>
          <p:cNvPr id="17" name="Picture 10">
            <a:extLst>
              <a:ext uri="{FF2B5EF4-FFF2-40B4-BE49-F238E27FC236}">
                <a16:creationId xmlns:a16="http://schemas.microsoft.com/office/drawing/2014/main" id="{64A50FE1-128D-4BAE-8052-A40BF2A6DBB6}"/>
              </a:ext>
            </a:extLst>
          </p:cNvPr>
          <p:cNvPicPr>
            <a:picLocks noChangeAspect="1"/>
          </p:cNvPicPr>
          <p:nvPr/>
        </p:nvPicPr>
        <p:blipFill>
          <a:blip r:embed="rId4"/>
          <a:srcRect/>
          <a:stretch>
            <a:fillRect/>
          </a:stretch>
        </p:blipFill>
        <p:spPr bwMode="auto">
          <a:xfrm>
            <a:off x="8196581" y="4839797"/>
            <a:ext cx="2462212" cy="492125"/>
          </a:xfrm>
          <a:prstGeom prst="rect">
            <a:avLst/>
          </a:prstGeom>
          <a:noFill/>
          <a:ln w="9525">
            <a:noFill/>
            <a:miter lim="800000"/>
            <a:headEnd/>
            <a:tailEnd/>
          </a:ln>
        </p:spPr>
      </p:pic>
      <p:sp>
        <p:nvSpPr>
          <p:cNvPr id="3" name="Text Placeholder 5">
            <a:extLst>
              <a:ext uri="{FF2B5EF4-FFF2-40B4-BE49-F238E27FC236}">
                <a16:creationId xmlns:a16="http://schemas.microsoft.com/office/drawing/2014/main" id="{FD9D8E64-0D1D-24A7-5530-4425267FF144}"/>
              </a:ext>
            </a:extLst>
          </p:cNvPr>
          <p:cNvSpPr txBox="1">
            <a:spLocks/>
          </p:cNvSpPr>
          <p:nvPr/>
        </p:nvSpPr>
        <p:spPr>
          <a:xfrm>
            <a:off x="7005329" y="2311399"/>
            <a:ext cx="4844717" cy="2294987"/>
          </a:xfrm>
          <a:prstGeom prst="rect">
            <a:avLst/>
          </a:prstGeom>
        </p:spPr>
        <p:txBody>
          <a:bodyPr wrap="square"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002551"/>
                </a:solidFill>
                <a:latin typeface="Arial" panose="020B0604020202020204" pitchFamily="34" charset="0"/>
                <a:cs typeface="Arial" panose="020B0604020202020204" pitchFamily="34" charset="0"/>
              </a:rPr>
              <a:t>For additional information:</a:t>
            </a:r>
          </a:p>
          <a:p>
            <a:pPr marL="0" indent="0" algn="ctr">
              <a:lnSpc>
                <a:spcPts val="1780"/>
              </a:lnSpc>
              <a:buNone/>
            </a:pPr>
            <a:r>
              <a:rPr lang="en-US" sz="1800" b="1" dirty="0">
                <a:solidFill>
                  <a:srgbClr val="002551"/>
                </a:solidFill>
                <a:latin typeface="Arial" panose="020B0604020202020204" pitchFamily="34" charset="0"/>
                <a:cs typeface="Arial" panose="020B0604020202020204" pitchFamily="34" charset="0"/>
              </a:rPr>
              <a:t>Lindsey Pilla</a:t>
            </a:r>
          </a:p>
          <a:p>
            <a:pPr marL="0" indent="0" algn="ctr">
              <a:lnSpc>
                <a:spcPts val="1780"/>
              </a:lnSpc>
              <a:buNone/>
            </a:pPr>
            <a:r>
              <a:rPr lang="en-US" sz="1800" i="1" dirty="0">
                <a:solidFill>
                  <a:srgbClr val="002551"/>
                </a:solidFill>
                <a:latin typeface="Arial" panose="020B0604020202020204" pitchFamily="34" charset="0"/>
                <a:cs typeface="Arial" panose="020B0604020202020204" pitchFamily="34" charset="0"/>
              </a:rPr>
              <a:t>Account Manager</a:t>
            </a:r>
            <a:br>
              <a:rPr lang="en-US" sz="1800" dirty="0">
                <a:solidFill>
                  <a:srgbClr val="002551"/>
                </a:solidFill>
                <a:latin typeface="Arial" panose="020B0604020202020204" pitchFamily="34" charset="0"/>
                <a:cs typeface="Arial" panose="020B0604020202020204" pitchFamily="34" charset="0"/>
              </a:rPr>
            </a:br>
            <a:r>
              <a:rPr lang="en-US" sz="1800" dirty="0">
                <a:solidFill>
                  <a:srgbClr val="002551"/>
                </a:solidFill>
                <a:latin typeface="Arial" panose="020B0604020202020204" pitchFamily="34" charset="0"/>
                <a:cs typeface="Arial" panose="020B0604020202020204" pitchFamily="34" charset="0"/>
              </a:rPr>
              <a:t>714-939-7352   |  lpilla@calsurance.com </a:t>
            </a:r>
          </a:p>
          <a:p>
            <a:pPr marL="0" indent="0" algn="ctr">
              <a:buNone/>
            </a:pPr>
            <a:r>
              <a:rPr lang="en-US" sz="1800" i="1" dirty="0">
                <a:solidFill>
                  <a:schemeClr val="tx1">
                    <a:lumMod val="50000"/>
                    <a:lumOff val="50000"/>
                  </a:schemeClr>
                </a:solidFill>
                <a:latin typeface="Arial" panose="020B0604020202020204" pitchFamily="34" charset="0"/>
                <a:cs typeface="Arial" panose="020B0604020202020204" pitchFamily="34" charset="0"/>
              </a:rPr>
              <a:t>CalSurance Associates</a:t>
            </a:r>
          </a:p>
          <a:p>
            <a:pPr marL="0" indent="0" algn="ctr">
              <a:buNone/>
            </a:pPr>
            <a:r>
              <a:rPr lang="en-US" sz="1800" i="1" dirty="0">
                <a:solidFill>
                  <a:schemeClr val="tx1">
                    <a:lumMod val="50000"/>
                    <a:lumOff val="50000"/>
                  </a:schemeClr>
                </a:solidFill>
                <a:latin typeface="Arial" panose="020B0604020202020204" pitchFamily="34" charset="0"/>
                <a:cs typeface="Arial" panose="020B0604020202020204" pitchFamily="34" charset="0"/>
              </a:rPr>
              <a:t>A Division of Brown &amp; Brown Program Insurance Services, Inc</a:t>
            </a:r>
            <a:r>
              <a:rPr lang="en-US" sz="1200" i="1" dirty="0">
                <a:solidFill>
                  <a:schemeClr val="tx1">
                    <a:lumMod val="50000"/>
                    <a:lumOff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8614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B008 TangleB-RGB_1000px_digital.png">
            <a:extLst>
              <a:ext uri="{FF2B5EF4-FFF2-40B4-BE49-F238E27FC236}">
                <a16:creationId xmlns:a16="http://schemas.microsoft.com/office/drawing/2014/main" id="{4038FC57-D9B8-A24A-950B-5C2D7D1C2B3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36D32925-F43D-4091-89C7-35C177002B67}"/>
              </a:ext>
            </a:extLst>
          </p:cNvPr>
          <p:cNvPicPr>
            <a:picLocks noChangeAspect="1"/>
          </p:cNvPicPr>
          <p:nvPr/>
        </p:nvPicPr>
        <p:blipFill rotWithShape="1">
          <a:blip r:embed="rId4"/>
          <a:srcRect r="82210" b="250"/>
          <a:stretch/>
        </p:blipFill>
        <p:spPr bwMode="auto">
          <a:xfrm>
            <a:off x="11280097" y="6184200"/>
            <a:ext cx="438038" cy="490893"/>
          </a:xfrm>
          <a:prstGeom prst="rect">
            <a:avLst/>
          </a:prstGeom>
          <a:noFill/>
          <a:ln w="9525">
            <a:noFill/>
            <a:miter lim="800000"/>
            <a:headEnd/>
            <a:tailEnd/>
          </a:ln>
        </p:spPr>
      </p:pic>
      <p:sp>
        <p:nvSpPr>
          <p:cNvPr id="44" name="Rectangle 43">
            <a:extLst>
              <a:ext uri="{FF2B5EF4-FFF2-40B4-BE49-F238E27FC236}">
                <a16:creationId xmlns:a16="http://schemas.microsoft.com/office/drawing/2014/main" id="{820C1C00-46D5-A741-BE88-46C4DDB0AA23}"/>
              </a:ext>
            </a:extLst>
          </p:cNvPr>
          <p:cNvSpPr/>
          <p:nvPr/>
        </p:nvSpPr>
        <p:spPr>
          <a:xfrm>
            <a:off x="0" y="-82566"/>
            <a:ext cx="12192000" cy="1093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5C926D2D-36C4-FD44-9E9E-AAD14C8E1B5B}"/>
              </a:ext>
            </a:extLst>
          </p:cNvPr>
          <p:cNvCxnSpPr>
            <a:cxnSpLocks/>
          </p:cNvCxnSpPr>
          <p:nvPr/>
        </p:nvCxnSpPr>
        <p:spPr>
          <a:xfrm>
            <a:off x="1044714" y="142925"/>
            <a:ext cx="0" cy="766469"/>
          </a:xfrm>
          <a:prstGeom prst="line">
            <a:avLst/>
          </a:prstGeom>
          <a:ln w="50800">
            <a:solidFill>
              <a:srgbClr val="BA202F"/>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873CEA64-ACBF-9F4C-AFED-6A826325148B}"/>
              </a:ext>
            </a:extLst>
          </p:cNvPr>
          <p:cNvSpPr/>
          <p:nvPr/>
        </p:nvSpPr>
        <p:spPr>
          <a:xfrm>
            <a:off x="1295974" y="270503"/>
            <a:ext cx="7807464" cy="553998"/>
          </a:xfrm>
          <a:prstGeom prst="rect">
            <a:avLst/>
          </a:prstGeom>
        </p:spPr>
        <p:txBody>
          <a:bodyPr wrap="square">
            <a:spAutoFit/>
          </a:bodyPr>
          <a:lstStyle/>
          <a:p>
            <a:pPr>
              <a:lnSpc>
                <a:spcPts val="3600"/>
              </a:lnSpc>
            </a:pPr>
            <a:r>
              <a:rPr lang="en-US" sz="3600" b="1" dirty="0">
                <a:solidFill>
                  <a:schemeClr val="bg1"/>
                </a:solidFill>
                <a:latin typeface="Arial" panose="020B0604020202020204" pitchFamily="34" charset="0"/>
                <a:cs typeface="Arial" panose="020B0604020202020204" pitchFamily="34" charset="0"/>
              </a:rPr>
              <a:t>About CalSurance </a:t>
            </a:r>
            <a:r>
              <a:rPr lang="en-US" sz="2000" b="1" dirty="0">
                <a:solidFill>
                  <a:schemeClr val="bg1"/>
                </a:solidFill>
                <a:latin typeface="Arial" panose="020B0604020202020204" pitchFamily="34" charset="0"/>
                <a:cs typeface="Arial" panose="020B0604020202020204" pitchFamily="34" charset="0"/>
              </a:rPr>
              <a:t>®</a:t>
            </a:r>
            <a:endParaRPr lang="id-ID" sz="36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9F1225-7B84-71FB-1FB2-98926D0312D9}"/>
              </a:ext>
            </a:extLst>
          </p:cNvPr>
          <p:cNvSpPr txBox="1"/>
          <p:nvPr/>
        </p:nvSpPr>
        <p:spPr>
          <a:xfrm>
            <a:off x="524998" y="1766592"/>
            <a:ext cx="11193137" cy="3170099"/>
          </a:xfrm>
          <a:prstGeom prst="rect">
            <a:avLst/>
          </a:prstGeom>
          <a:noFill/>
        </p:spPr>
        <p:txBody>
          <a:bodyPr wrap="square" rtlCol="0">
            <a:spAutoFit/>
          </a:bodyPr>
          <a:lstStyle/>
          <a:p>
            <a:pPr marL="342900" indent="-342900" eaLnBrk="1" hangingPunct="1">
              <a:lnSpc>
                <a:spcPct val="200000"/>
              </a:lnSpc>
              <a:buFont typeface="Wingdings" panose="05000000000000000000" pitchFamily="2" charset="2"/>
              <a:buChar char="Ø"/>
            </a:pPr>
            <a:r>
              <a:rPr lang="en-US" altLang="en-US" sz="2200" dirty="0"/>
              <a:t>Division of Brown &amp; Brown, Inc., the 5</a:t>
            </a:r>
            <a:r>
              <a:rPr lang="en-US" altLang="en-US" sz="2200" baseline="30000" dirty="0"/>
              <a:t>th</a:t>
            </a:r>
            <a:r>
              <a:rPr lang="en-US" altLang="en-US" sz="2200" dirty="0"/>
              <a:t> largest insurance broker in the US. </a:t>
            </a:r>
          </a:p>
          <a:p>
            <a:pPr marL="342900" indent="-342900" eaLnBrk="1" hangingPunct="1">
              <a:lnSpc>
                <a:spcPct val="200000"/>
              </a:lnSpc>
              <a:buFont typeface="Wingdings" panose="05000000000000000000" pitchFamily="2" charset="2"/>
              <a:buChar char="Ø"/>
            </a:pPr>
            <a:r>
              <a:rPr lang="en-US" altLang="en-US" sz="2200" dirty="0"/>
              <a:t>Formed in 1962 and based in Orange, CA</a:t>
            </a:r>
          </a:p>
          <a:p>
            <a:pPr marL="342900" indent="-342900" eaLnBrk="1" hangingPunct="1">
              <a:lnSpc>
                <a:spcPct val="200000"/>
              </a:lnSpc>
              <a:buFont typeface="Wingdings" panose="05000000000000000000" pitchFamily="2" charset="2"/>
              <a:buChar char="Ø"/>
            </a:pPr>
            <a:r>
              <a:rPr lang="en-US" altLang="en-US" sz="2200" dirty="0"/>
              <a:t>Specializes in E&amp;O Programs comprised of over 150,000 individual insureds</a:t>
            </a:r>
          </a:p>
          <a:p>
            <a:pPr marL="342900" indent="-342900" eaLnBrk="1" hangingPunct="1">
              <a:lnSpc>
                <a:spcPct val="200000"/>
              </a:lnSpc>
              <a:buFont typeface="Wingdings" panose="05000000000000000000" pitchFamily="2" charset="2"/>
              <a:buChar char="Ø"/>
            </a:pPr>
            <a:r>
              <a:rPr lang="en-US" altLang="en-US" sz="2200" dirty="0"/>
              <a:t>Top Tier In-House Customer Service and claims handling (Lancer Claims Services)</a:t>
            </a:r>
          </a:p>
          <a:p>
            <a:pPr marL="407530" lvl="1">
              <a:defRPr/>
            </a:pPr>
            <a:endParaRPr lang="en-US" sz="2400" dirty="0"/>
          </a:p>
        </p:txBody>
      </p:sp>
      <p:pic>
        <p:nvPicPr>
          <p:cNvPr id="3" name="Picture 2">
            <a:extLst>
              <a:ext uri="{FF2B5EF4-FFF2-40B4-BE49-F238E27FC236}">
                <a16:creationId xmlns:a16="http://schemas.microsoft.com/office/drawing/2014/main" id="{78A90E0D-57A8-1A02-5A20-1B6F404FDE62}"/>
              </a:ext>
            </a:extLst>
          </p:cNvPr>
          <p:cNvPicPr>
            <a:picLocks noChangeAspect="1"/>
          </p:cNvPicPr>
          <p:nvPr/>
        </p:nvPicPr>
        <p:blipFill>
          <a:blip r:embed="rId5"/>
          <a:stretch>
            <a:fillRect/>
          </a:stretch>
        </p:blipFill>
        <p:spPr>
          <a:xfrm>
            <a:off x="354522" y="6148175"/>
            <a:ext cx="1505452" cy="402319"/>
          </a:xfrm>
          <a:prstGeom prst="rect">
            <a:avLst/>
          </a:prstGeom>
        </p:spPr>
      </p:pic>
    </p:spTree>
    <p:extLst>
      <p:ext uri="{BB962C8B-B14F-4D97-AF65-F5344CB8AC3E}">
        <p14:creationId xmlns:p14="http://schemas.microsoft.com/office/powerpoint/2010/main" val="118305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B008 TangleB-RGB_1000px_digital.png">
            <a:extLst>
              <a:ext uri="{FF2B5EF4-FFF2-40B4-BE49-F238E27FC236}">
                <a16:creationId xmlns:a16="http://schemas.microsoft.com/office/drawing/2014/main" id="{4038FC57-D9B8-A24A-950B-5C2D7D1C2B3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36D32925-F43D-4091-89C7-35C177002B67}"/>
              </a:ext>
            </a:extLst>
          </p:cNvPr>
          <p:cNvPicPr>
            <a:picLocks noChangeAspect="1"/>
          </p:cNvPicPr>
          <p:nvPr/>
        </p:nvPicPr>
        <p:blipFill rotWithShape="1">
          <a:blip r:embed="rId4"/>
          <a:srcRect r="82210" b="250"/>
          <a:stretch/>
        </p:blipFill>
        <p:spPr bwMode="auto">
          <a:xfrm>
            <a:off x="11280097" y="6184200"/>
            <a:ext cx="438038" cy="490893"/>
          </a:xfrm>
          <a:prstGeom prst="rect">
            <a:avLst/>
          </a:prstGeom>
          <a:noFill/>
          <a:ln w="9525">
            <a:noFill/>
            <a:miter lim="800000"/>
            <a:headEnd/>
            <a:tailEnd/>
          </a:ln>
        </p:spPr>
      </p:pic>
      <p:sp>
        <p:nvSpPr>
          <p:cNvPr id="44" name="Rectangle 43">
            <a:extLst>
              <a:ext uri="{FF2B5EF4-FFF2-40B4-BE49-F238E27FC236}">
                <a16:creationId xmlns:a16="http://schemas.microsoft.com/office/drawing/2014/main" id="{820C1C00-46D5-A741-BE88-46C4DDB0AA23}"/>
              </a:ext>
            </a:extLst>
          </p:cNvPr>
          <p:cNvSpPr/>
          <p:nvPr/>
        </p:nvSpPr>
        <p:spPr>
          <a:xfrm>
            <a:off x="0" y="-115360"/>
            <a:ext cx="12192000" cy="1093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5C926D2D-36C4-FD44-9E9E-AAD14C8E1B5B}"/>
              </a:ext>
            </a:extLst>
          </p:cNvPr>
          <p:cNvCxnSpPr>
            <a:cxnSpLocks/>
          </p:cNvCxnSpPr>
          <p:nvPr/>
        </p:nvCxnSpPr>
        <p:spPr>
          <a:xfrm>
            <a:off x="1044714" y="142925"/>
            <a:ext cx="0" cy="766469"/>
          </a:xfrm>
          <a:prstGeom prst="line">
            <a:avLst/>
          </a:prstGeom>
          <a:ln w="50800">
            <a:solidFill>
              <a:srgbClr val="BA202F"/>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873CEA64-ACBF-9F4C-AFED-6A826325148B}"/>
              </a:ext>
            </a:extLst>
          </p:cNvPr>
          <p:cNvSpPr/>
          <p:nvPr/>
        </p:nvSpPr>
        <p:spPr>
          <a:xfrm>
            <a:off x="1295974" y="270503"/>
            <a:ext cx="7807464" cy="553998"/>
          </a:xfrm>
          <a:prstGeom prst="rect">
            <a:avLst/>
          </a:prstGeom>
        </p:spPr>
        <p:txBody>
          <a:bodyPr wrap="square">
            <a:spAutoFit/>
          </a:bodyPr>
          <a:lstStyle/>
          <a:p>
            <a:pPr>
              <a:lnSpc>
                <a:spcPts val="3600"/>
              </a:lnSpc>
            </a:pPr>
            <a:r>
              <a:rPr lang="en-US" sz="3200" b="1" dirty="0">
                <a:solidFill>
                  <a:schemeClr val="bg1"/>
                </a:solidFill>
                <a:latin typeface="Arial" panose="020B0604020202020204" pitchFamily="34" charset="0"/>
                <a:cs typeface="Arial" panose="020B0604020202020204" pitchFamily="34" charset="0"/>
              </a:rPr>
              <a:t>About Lancer Claim Services</a:t>
            </a:r>
            <a:endParaRPr lang="id-ID" sz="32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9F1225-7B84-71FB-1FB2-98926D0312D9}"/>
              </a:ext>
            </a:extLst>
          </p:cNvPr>
          <p:cNvSpPr txBox="1"/>
          <p:nvPr/>
        </p:nvSpPr>
        <p:spPr>
          <a:xfrm>
            <a:off x="524998" y="1364273"/>
            <a:ext cx="11193137" cy="3847207"/>
          </a:xfrm>
          <a:prstGeom prst="rect">
            <a:avLst/>
          </a:prstGeom>
          <a:noFill/>
        </p:spPr>
        <p:txBody>
          <a:bodyPr wrap="square" rtlCol="0">
            <a:spAutoFit/>
          </a:bodyPr>
          <a:lstStyle/>
          <a:p>
            <a:pPr marL="342900" indent="-342900" eaLnBrk="1" hangingPunct="1">
              <a:lnSpc>
                <a:spcPct val="200000"/>
              </a:lnSpc>
              <a:buFont typeface="Wingdings" panose="05000000000000000000" pitchFamily="2" charset="2"/>
              <a:buChar char="Ø"/>
            </a:pPr>
            <a:r>
              <a:rPr lang="en-US" altLang="en-US" sz="2200" dirty="0"/>
              <a:t>Over 30 years experience as a TPA</a:t>
            </a:r>
          </a:p>
          <a:p>
            <a:pPr marL="342900" indent="-342900" eaLnBrk="1" hangingPunct="1">
              <a:lnSpc>
                <a:spcPct val="200000"/>
              </a:lnSpc>
              <a:buFont typeface="Wingdings" panose="05000000000000000000" pitchFamily="2" charset="2"/>
              <a:buChar char="Ø"/>
            </a:pPr>
            <a:r>
              <a:rPr lang="en-US" altLang="en-US" sz="2200" dirty="0"/>
              <a:t>Specializes in professional liability claims handling for P&amp;C Agents, Life Insurance Agents and Registered Representatives</a:t>
            </a:r>
          </a:p>
          <a:p>
            <a:pPr marL="342900" indent="-342900" eaLnBrk="1" hangingPunct="1">
              <a:lnSpc>
                <a:spcPct val="200000"/>
              </a:lnSpc>
              <a:buFont typeface="Wingdings" panose="05000000000000000000" pitchFamily="2" charset="2"/>
              <a:buChar char="Ø"/>
            </a:pPr>
            <a:r>
              <a:rPr lang="en-US" altLang="en-US" sz="2200" dirty="0"/>
              <a:t>Part of Brown &amp; Brown with CalSurance</a:t>
            </a:r>
          </a:p>
          <a:p>
            <a:pPr marL="342900" indent="-342900" eaLnBrk="1" hangingPunct="1">
              <a:lnSpc>
                <a:spcPct val="200000"/>
              </a:lnSpc>
              <a:buFont typeface="Wingdings" panose="05000000000000000000" pitchFamily="2" charset="2"/>
              <a:buChar char="Ø"/>
            </a:pPr>
            <a:r>
              <a:rPr lang="en-US" altLang="en-US" sz="2200" dirty="0"/>
              <a:t>Staffed with lawyers and experienced claims adjusters</a:t>
            </a:r>
          </a:p>
          <a:p>
            <a:pPr marL="407530" lvl="1">
              <a:defRPr/>
            </a:pPr>
            <a:endParaRPr lang="en-US" sz="2400" dirty="0"/>
          </a:p>
        </p:txBody>
      </p:sp>
      <p:pic>
        <p:nvPicPr>
          <p:cNvPr id="3" name="Picture 2">
            <a:extLst>
              <a:ext uri="{FF2B5EF4-FFF2-40B4-BE49-F238E27FC236}">
                <a16:creationId xmlns:a16="http://schemas.microsoft.com/office/drawing/2014/main" id="{F403C677-D5EB-36FB-CA4A-13F75BC65302}"/>
              </a:ext>
            </a:extLst>
          </p:cNvPr>
          <p:cNvPicPr>
            <a:picLocks noChangeAspect="1"/>
          </p:cNvPicPr>
          <p:nvPr/>
        </p:nvPicPr>
        <p:blipFill>
          <a:blip r:embed="rId5"/>
          <a:stretch>
            <a:fillRect/>
          </a:stretch>
        </p:blipFill>
        <p:spPr>
          <a:xfrm>
            <a:off x="354521" y="6131515"/>
            <a:ext cx="1567797" cy="418980"/>
          </a:xfrm>
          <a:prstGeom prst="rect">
            <a:avLst/>
          </a:prstGeom>
        </p:spPr>
      </p:pic>
    </p:spTree>
    <p:extLst>
      <p:ext uri="{BB962C8B-B14F-4D97-AF65-F5344CB8AC3E}">
        <p14:creationId xmlns:p14="http://schemas.microsoft.com/office/powerpoint/2010/main" val="185584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820C1C00-46D5-A741-BE88-46C4DDB0AA23}"/>
              </a:ext>
            </a:extLst>
          </p:cNvPr>
          <p:cNvSpPr/>
          <p:nvPr/>
        </p:nvSpPr>
        <p:spPr>
          <a:xfrm>
            <a:off x="1" y="1"/>
            <a:ext cx="12192000" cy="2587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9FF82B6-E45F-0545-8C01-13FD81285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276" y="1840179"/>
            <a:ext cx="1501071" cy="3022291"/>
          </a:xfrm>
          <a:prstGeom prst="rect">
            <a:avLst/>
          </a:prstGeom>
        </p:spPr>
      </p:pic>
      <p:pic>
        <p:nvPicPr>
          <p:cNvPr id="11" name="Picture 10">
            <a:extLst>
              <a:ext uri="{FF2B5EF4-FFF2-40B4-BE49-F238E27FC236}">
                <a16:creationId xmlns:a16="http://schemas.microsoft.com/office/drawing/2014/main" id="{79788483-5865-5848-8B5B-6A7A08C3DF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206" y="1840180"/>
            <a:ext cx="1501071" cy="3022291"/>
          </a:xfrm>
          <a:prstGeom prst="rect">
            <a:avLst/>
          </a:prstGeom>
        </p:spPr>
      </p:pic>
      <p:pic>
        <p:nvPicPr>
          <p:cNvPr id="13" name="Picture 12">
            <a:extLst>
              <a:ext uri="{FF2B5EF4-FFF2-40B4-BE49-F238E27FC236}">
                <a16:creationId xmlns:a16="http://schemas.microsoft.com/office/drawing/2014/main" id="{0896E6F2-8BC1-8940-B40C-E95C7B7865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4977" y="1840180"/>
            <a:ext cx="1501071" cy="3022291"/>
          </a:xfrm>
          <a:prstGeom prst="rect">
            <a:avLst/>
          </a:prstGeom>
        </p:spPr>
      </p:pic>
      <p:pic>
        <p:nvPicPr>
          <p:cNvPr id="25" name="Picture 24">
            <a:extLst>
              <a:ext uri="{FF2B5EF4-FFF2-40B4-BE49-F238E27FC236}">
                <a16:creationId xmlns:a16="http://schemas.microsoft.com/office/drawing/2014/main" id="{39B0C692-D171-43C8-9F33-2783E59444B1}"/>
              </a:ext>
            </a:extLst>
          </p:cNvPr>
          <p:cNvPicPr>
            <a:picLocks noChangeAspect="1"/>
          </p:cNvPicPr>
          <p:nvPr/>
        </p:nvPicPr>
        <p:blipFill>
          <a:blip r:embed="rId6" cstate="hqprint">
            <a:lum bright="70000" contrast="-70000"/>
            <a:extLst>
              <a:ext uri="{BEBA8EAE-BF5A-486C-A8C5-ECC9F3942E4B}">
                <a14:imgProps xmlns:a14="http://schemas.microsoft.com/office/drawing/2010/main">
                  <a14:imgLayer r:embed="rId7">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782116" y="2289474"/>
            <a:ext cx="383387" cy="514888"/>
          </a:xfrm>
          <a:prstGeom prst="rect">
            <a:avLst/>
          </a:prstGeom>
        </p:spPr>
      </p:pic>
      <p:pic>
        <p:nvPicPr>
          <p:cNvPr id="27" name="Picture 26" descr="BB008 TangleB-RGB_1000px_digital.png">
            <a:extLst>
              <a:ext uri="{FF2B5EF4-FFF2-40B4-BE49-F238E27FC236}">
                <a16:creationId xmlns:a16="http://schemas.microsoft.com/office/drawing/2014/main" id="{D76E4CA4-E500-DC46-9D7C-6BE2C37696F1}"/>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774A2E75-96DE-B043-AE36-6C4F5D54FCC7}"/>
              </a:ext>
            </a:extLst>
          </p:cNvPr>
          <p:cNvGrpSpPr/>
          <p:nvPr/>
        </p:nvGrpSpPr>
        <p:grpSpPr>
          <a:xfrm>
            <a:off x="934544" y="540777"/>
            <a:ext cx="8182562" cy="766469"/>
            <a:chOff x="934544" y="540777"/>
            <a:chExt cx="6300083" cy="766469"/>
          </a:xfrm>
        </p:grpSpPr>
        <p:cxnSp>
          <p:nvCxnSpPr>
            <p:cNvPr id="33" name="Straight Connector 32">
              <a:extLst>
                <a:ext uri="{FF2B5EF4-FFF2-40B4-BE49-F238E27FC236}">
                  <a16:creationId xmlns:a16="http://schemas.microsoft.com/office/drawing/2014/main" id="{5C926D2D-36C4-FD44-9E9E-AAD14C8E1B5B}"/>
                </a:ext>
              </a:extLst>
            </p:cNvPr>
            <p:cNvCxnSpPr>
              <a:cxnSpLocks/>
            </p:cNvCxnSpPr>
            <p:nvPr/>
          </p:nvCxnSpPr>
          <p:spPr>
            <a:xfrm>
              <a:off x="934544" y="540777"/>
              <a:ext cx="0" cy="766469"/>
            </a:xfrm>
            <a:prstGeom prst="line">
              <a:avLst/>
            </a:prstGeom>
            <a:ln w="50800">
              <a:solidFill>
                <a:srgbClr val="BA202F"/>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73CEA64-ACBF-9F4C-AFED-6A826325148B}"/>
                </a:ext>
              </a:extLst>
            </p:cNvPr>
            <p:cNvSpPr/>
            <p:nvPr/>
          </p:nvSpPr>
          <p:spPr>
            <a:xfrm>
              <a:off x="1223347" y="540777"/>
              <a:ext cx="6011280" cy="567015"/>
            </a:xfrm>
            <a:prstGeom prst="rect">
              <a:avLst/>
            </a:prstGeom>
          </p:spPr>
          <p:txBody>
            <a:bodyPr wrap="square">
              <a:spAutoFit/>
            </a:bodyPr>
            <a:lstStyle/>
            <a:p>
              <a:pPr>
                <a:lnSpc>
                  <a:spcPts val="3600"/>
                </a:lnSpc>
              </a:pPr>
              <a:endParaRPr lang="id-ID" sz="4400" b="1" dirty="0">
                <a:solidFill>
                  <a:schemeClr val="bg1"/>
                </a:solidFill>
                <a:latin typeface="Arial" panose="020B0604020202020204" pitchFamily="34" charset="0"/>
                <a:cs typeface="Arial" panose="020B0604020202020204" pitchFamily="34" charset="0"/>
              </a:endParaRPr>
            </a:p>
          </p:txBody>
        </p:sp>
      </p:grpSp>
      <p:pic>
        <p:nvPicPr>
          <p:cNvPr id="43" name="Picture 42">
            <a:extLst>
              <a:ext uri="{FF2B5EF4-FFF2-40B4-BE49-F238E27FC236}">
                <a16:creationId xmlns:a16="http://schemas.microsoft.com/office/drawing/2014/main" id="{5F0B2A4A-CC6F-7749-A17A-0BF3E414242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787642" y="2424110"/>
            <a:ext cx="660195" cy="411962"/>
          </a:xfrm>
          <a:prstGeom prst="rect">
            <a:avLst/>
          </a:prstGeom>
        </p:spPr>
      </p:pic>
      <p:pic>
        <p:nvPicPr>
          <p:cNvPr id="48" name="Picture 47">
            <a:extLst>
              <a:ext uri="{FF2B5EF4-FFF2-40B4-BE49-F238E27FC236}">
                <a16:creationId xmlns:a16="http://schemas.microsoft.com/office/drawing/2014/main" id="{1716AC20-965E-D34B-8E31-EA2461AF29B4}"/>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540097" y="2330541"/>
            <a:ext cx="570830" cy="514888"/>
          </a:xfrm>
          <a:prstGeom prst="rect">
            <a:avLst/>
          </a:prstGeom>
        </p:spPr>
      </p:pic>
      <p:sp>
        <p:nvSpPr>
          <p:cNvPr id="35" name="Rectangle 34">
            <a:extLst>
              <a:ext uri="{FF2B5EF4-FFF2-40B4-BE49-F238E27FC236}">
                <a16:creationId xmlns:a16="http://schemas.microsoft.com/office/drawing/2014/main" id="{85599693-2B49-A448-A22A-89D257DB1D20}"/>
              </a:ext>
            </a:extLst>
          </p:cNvPr>
          <p:cNvSpPr/>
          <p:nvPr/>
        </p:nvSpPr>
        <p:spPr>
          <a:xfrm>
            <a:off x="3098040" y="4474572"/>
            <a:ext cx="2347415" cy="461665"/>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Text Here</a:t>
            </a:r>
          </a:p>
        </p:txBody>
      </p:sp>
      <p:sp>
        <p:nvSpPr>
          <p:cNvPr id="38" name="Rectangle 37">
            <a:extLst>
              <a:ext uri="{FF2B5EF4-FFF2-40B4-BE49-F238E27FC236}">
                <a16:creationId xmlns:a16="http://schemas.microsoft.com/office/drawing/2014/main" id="{4A27C29E-EEFB-B84C-B848-A500D7737975}"/>
              </a:ext>
            </a:extLst>
          </p:cNvPr>
          <p:cNvSpPr/>
          <p:nvPr/>
        </p:nvSpPr>
        <p:spPr>
          <a:xfrm>
            <a:off x="9138827" y="4944317"/>
            <a:ext cx="1373369" cy="59275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06678"/>
            <a:r>
              <a:rPr lang="en-US" sz="1600" b="1" dirty="0">
                <a:solidFill>
                  <a:schemeClr val="accent1"/>
                </a:solidFill>
                <a:latin typeface="Arial" panose="020B0604020202020204" pitchFamily="34" charset="0"/>
                <a:cs typeface="Arial" panose="020B0604020202020204" pitchFamily="34" charset="0"/>
              </a:rPr>
              <a:t>Convenience</a:t>
            </a:r>
          </a:p>
          <a:p>
            <a:pPr algn="ctr" defTabSz="806678"/>
            <a:r>
              <a:rPr lang="en-US" sz="1600" b="1" dirty="0">
                <a:solidFill>
                  <a:schemeClr val="accent1"/>
                </a:solidFill>
                <a:latin typeface="Arial" panose="020B0604020202020204" pitchFamily="34" charset="0"/>
                <a:cs typeface="Arial" panose="020B0604020202020204" pitchFamily="34" charset="0"/>
              </a:rPr>
              <a:t>&amp; Ease of Use</a:t>
            </a:r>
          </a:p>
        </p:txBody>
      </p:sp>
      <p:sp>
        <p:nvSpPr>
          <p:cNvPr id="39" name="Rectangle 38">
            <a:extLst>
              <a:ext uri="{FF2B5EF4-FFF2-40B4-BE49-F238E27FC236}">
                <a16:creationId xmlns:a16="http://schemas.microsoft.com/office/drawing/2014/main" id="{DBBBB7D5-7B84-4447-A247-0FC1F7C09830}"/>
              </a:ext>
            </a:extLst>
          </p:cNvPr>
          <p:cNvSpPr/>
          <p:nvPr/>
        </p:nvSpPr>
        <p:spPr>
          <a:xfrm>
            <a:off x="1367203" y="4821553"/>
            <a:ext cx="1501071" cy="110434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06678"/>
            <a:r>
              <a:rPr lang="en-US" sz="1600" b="1" dirty="0">
                <a:solidFill>
                  <a:schemeClr val="accent2"/>
                </a:solidFill>
                <a:latin typeface="Arial" panose="020B0604020202020204" pitchFamily="34" charset="0"/>
                <a:cs typeface="Arial" panose="020B0604020202020204" pitchFamily="34" charset="0"/>
              </a:rPr>
              <a:t>Stability</a:t>
            </a:r>
          </a:p>
          <a:p>
            <a:pPr algn="ctr" defTabSz="806678"/>
            <a:r>
              <a:rPr lang="en-US" sz="1600" b="1" dirty="0">
                <a:solidFill>
                  <a:schemeClr val="accent2"/>
                </a:solidFill>
                <a:latin typeface="Arial" panose="020B0604020202020204" pitchFamily="34" charset="0"/>
                <a:cs typeface="Arial" panose="020B0604020202020204" pitchFamily="34" charset="0"/>
              </a:rPr>
              <a:t>&amp; </a:t>
            </a:r>
          </a:p>
          <a:p>
            <a:pPr algn="ctr" defTabSz="806678"/>
            <a:r>
              <a:rPr lang="en-US" sz="1600" b="1" dirty="0">
                <a:solidFill>
                  <a:schemeClr val="accent2"/>
                </a:solidFill>
                <a:latin typeface="Arial" panose="020B0604020202020204" pitchFamily="34" charset="0"/>
                <a:cs typeface="Arial" panose="020B0604020202020204" pitchFamily="34" charset="0"/>
              </a:rPr>
              <a:t>Experience</a:t>
            </a:r>
          </a:p>
        </p:txBody>
      </p:sp>
      <p:sp>
        <p:nvSpPr>
          <p:cNvPr id="41" name="Rectangle 40">
            <a:extLst>
              <a:ext uri="{FF2B5EF4-FFF2-40B4-BE49-F238E27FC236}">
                <a16:creationId xmlns:a16="http://schemas.microsoft.com/office/drawing/2014/main" id="{D330F264-94BF-4541-AE17-D2FA02032906}"/>
              </a:ext>
            </a:extLst>
          </p:cNvPr>
          <p:cNvSpPr/>
          <p:nvPr/>
        </p:nvSpPr>
        <p:spPr>
          <a:xfrm>
            <a:off x="5325268" y="4908181"/>
            <a:ext cx="1371600" cy="75764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06678"/>
            <a:r>
              <a:rPr lang="en-US" sz="1600" b="1" dirty="0">
                <a:solidFill>
                  <a:schemeClr val="accent3"/>
                </a:solidFill>
                <a:latin typeface="Arial" panose="020B0604020202020204" pitchFamily="34" charset="0"/>
                <a:cs typeface="Arial" panose="020B0604020202020204" pitchFamily="34" charset="0"/>
              </a:rPr>
              <a:t>Competitive </a:t>
            </a:r>
          </a:p>
          <a:p>
            <a:pPr algn="ctr" defTabSz="806678"/>
            <a:r>
              <a:rPr lang="en-US" sz="1600" b="1" dirty="0">
                <a:solidFill>
                  <a:schemeClr val="accent3"/>
                </a:solidFill>
                <a:latin typeface="Arial" panose="020B0604020202020204" pitchFamily="34" charset="0"/>
                <a:cs typeface="Arial" panose="020B0604020202020204" pitchFamily="34" charset="0"/>
              </a:rPr>
              <a:t>Pricing </a:t>
            </a:r>
          </a:p>
        </p:txBody>
      </p:sp>
      <p:pic>
        <p:nvPicPr>
          <p:cNvPr id="28" name="Picture 10">
            <a:extLst>
              <a:ext uri="{FF2B5EF4-FFF2-40B4-BE49-F238E27FC236}">
                <a16:creationId xmlns:a16="http://schemas.microsoft.com/office/drawing/2014/main" id="{49EC2C95-3F36-488E-9A15-5243901B8320}"/>
              </a:ext>
            </a:extLst>
          </p:cNvPr>
          <p:cNvPicPr>
            <a:picLocks noChangeAspect="1"/>
          </p:cNvPicPr>
          <p:nvPr/>
        </p:nvPicPr>
        <p:blipFill rotWithShape="1">
          <a:blip r:embed="rId11"/>
          <a:srcRect r="82210" b="250"/>
          <a:stretch/>
        </p:blipFill>
        <p:spPr bwMode="auto">
          <a:xfrm>
            <a:off x="11280097" y="6184200"/>
            <a:ext cx="438038" cy="490893"/>
          </a:xfrm>
          <a:prstGeom prst="rect">
            <a:avLst/>
          </a:prstGeom>
          <a:noFill/>
          <a:ln w="9525">
            <a:noFill/>
            <a:miter lim="800000"/>
            <a:headEnd/>
            <a:tailEnd/>
          </a:ln>
        </p:spPr>
      </p:pic>
      <p:sp>
        <p:nvSpPr>
          <p:cNvPr id="19" name="Rectangle 18">
            <a:extLst>
              <a:ext uri="{FF2B5EF4-FFF2-40B4-BE49-F238E27FC236}">
                <a16:creationId xmlns:a16="http://schemas.microsoft.com/office/drawing/2014/main" id="{873CEA64-ACBF-9F4C-AFED-6A826325148B}"/>
              </a:ext>
            </a:extLst>
          </p:cNvPr>
          <p:cNvSpPr/>
          <p:nvPr/>
        </p:nvSpPr>
        <p:spPr>
          <a:xfrm>
            <a:off x="1462042" y="693177"/>
            <a:ext cx="7807464" cy="567015"/>
          </a:xfrm>
          <a:prstGeom prst="rect">
            <a:avLst/>
          </a:prstGeom>
        </p:spPr>
        <p:txBody>
          <a:bodyPr wrap="square">
            <a:spAutoFit/>
          </a:bodyPr>
          <a:lstStyle/>
          <a:p>
            <a:pPr>
              <a:lnSpc>
                <a:spcPts val="3600"/>
              </a:lnSpc>
            </a:pPr>
            <a:r>
              <a:rPr lang="en-US" sz="4400" b="1" dirty="0">
                <a:solidFill>
                  <a:schemeClr val="bg1"/>
                </a:solidFill>
                <a:latin typeface="Arial" panose="020B0604020202020204" pitchFamily="34" charset="0"/>
                <a:cs typeface="Arial" panose="020B0604020202020204" pitchFamily="34" charset="0"/>
              </a:rPr>
              <a:t>NABIP E&amp;O Program</a:t>
            </a:r>
            <a:endParaRPr lang="id-ID" sz="4400" b="1"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9BCC2487-C210-0B9B-727A-C798E05EEB19}"/>
              </a:ext>
            </a:extLst>
          </p:cNvPr>
          <p:cNvPicPr>
            <a:picLocks noChangeAspect="1"/>
          </p:cNvPicPr>
          <p:nvPr/>
        </p:nvPicPr>
        <p:blipFill>
          <a:blip r:embed="rId12"/>
          <a:stretch>
            <a:fillRect/>
          </a:stretch>
        </p:blipFill>
        <p:spPr>
          <a:xfrm>
            <a:off x="354522" y="6149346"/>
            <a:ext cx="1501072" cy="401148"/>
          </a:xfrm>
          <a:prstGeom prst="rect">
            <a:avLst/>
          </a:prstGeom>
        </p:spPr>
      </p:pic>
    </p:spTree>
    <p:extLst>
      <p:ext uri="{BB962C8B-B14F-4D97-AF65-F5344CB8AC3E}">
        <p14:creationId xmlns:p14="http://schemas.microsoft.com/office/powerpoint/2010/main" val="157898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B008 TangleB-RGB_1000px_digital.png">
            <a:extLst>
              <a:ext uri="{FF2B5EF4-FFF2-40B4-BE49-F238E27FC236}">
                <a16:creationId xmlns:a16="http://schemas.microsoft.com/office/drawing/2014/main" id="{4038FC57-D9B8-A24A-950B-5C2D7D1C2B3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36D32925-F43D-4091-89C7-35C177002B67}"/>
              </a:ext>
            </a:extLst>
          </p:cNvPr>
          <p:cNvPicPr>
            <a:picLocks noChangeAspect="1"/>
          </p:cNvPicPr>
          <p:nvPr/>
        </p:nvPicPr>
        <p:blipFill rotWithShape="1">
          <a:blip r:embed="rId4"/>
          <a:srcRect r="82210" b="250"/>
          <a:stretch/>
        </p:blipFill>
        <p:spPr bwMode="auto">
          <a:xfrm>
            <a:off x="11280097" y="6184200"/>
            <a:ext cx="438038" cy="490893"/>
          </a:xfrm>
          <a:prstGeom prst="rect">
            <a:avLst/>
          </a:prstGeom>
          <a:noFill/>
          <a:ln w="9525">
            <a:noFill/>
            <a:miter lim="800000"/>
            <a:headEnd/>
            <a:tailEnd/>
          </a:ln>
        </p:spPr>
      </p:pic>
      <p:sp>
        <p:nvSpPr>
          <p:cNvPr id="44" name="Rectangle 43">
            <a:extLst>
              <a:ext uri="{FF2B5EF4-FFF2-40B4-BE49-F238E27FC236}">
                <a16:creationId xmlns:a16="http://schemas.microsoft.com/office/drawing/2014/main" id="{820C1C00-46D5-A741-BE88-46C4DDB0AA23}"/>
              </a:ext>
            </a:extLst>
          </p:cNvPr>
          <p:cNvSpPr/>
          <p:nvPr/>
        </p:nvSpPr>
        <p:spPr>
          <a:xfrm>
            <a:off x="0" y="-115360"/>
            <a:ext cx="12192000" cy="1093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5C926D2D-36C4-FD44-9E9E-AAD14C8E1B5B}"/>
              </a:ext>
            </a:extLst>
          </p:cNvPr>
          <p:cNvCxnSpPr>
            <a:cxnSpLocks/>
          </p:cNvCxnSpPr>
          <p:nvPr/>
        </p:nvCxnSpPr>
        <p:spPr>
          <a:xfrm>
            <a:off x="1044714" y="142925"/>
            <a:ext cx="0" cy="766469"/>
          </a:xfrm>
          <a:prstGeom prst="line">
            <a:avLst/>
          </a:prstGeom>
          <a:ln w="50800">
            <a:solidFill>
              <a:srgbClr val="BA202F"/>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873CEA64-ACBF-9F4C-AFED-6A826325148B}"/>
              </a:ext>
            </a:extLst>
          </p:cNvPr>
          <p:cNvSpPr/>
          <p:nvPr/>
        </p:nvSpPr>
        <p:spPr>
          <a:xfrm>
            <a:off x="1295974" y="270503"/>
            <a:ext cx="7807464" cy="553998"/>
          </a:xfrm>
          <a:prstGeom prst="rect">
            <a:avLst/>
          </a:prstGeom>
        </p:spPr>
        <p:txBody>
          <a:bodyPr wrap="square">
            <a:spAutoFit/>
          </a:bodyPr>
          <a:lstStyle/>
          <a:p>
            <a:pPr>
              <a:lnSpc>
                <a:spcPts val="3600"/>
              </a:lnSpc>
            </a:pPr>
            <a:r>
              <a:rPr lang="en-US" sz="3200" b="1" dirty="0">
                <a:solidFill>
                  <a:schemeClr val="bg1"/>
                </a:solidFill>
                <a:latin typeface="Arial" panose="020B0604020202020204" pitchFamily="34" charset="0"/>
                <a:cs typeface="Arial" panose="020B0604020202020204" pitchFamily="34" charset="0"/>
              </a:rPr>
              <a:t>What is E&amp;O?</a:t>
            </a:r>
            <a:endParaRPr lang="id-ID" sz="32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9F1225-7B84-71FB-1FB2-98926D0312D9}"/>
              </a:ext>
            </a:extLst>
          </p:cNvPr>
          <p:cNvSpPr txBox="1"/>
          <p:nvPr/>
        </p:nvSpPr>
        <p:spPr>
          <a:xfrm>
            <a:off x="415636" y="1167679"/>
            <a:ext cx="11483139" cy="4909036"/>
          </a:xfrm>
          <a:prstGeom prst="rect">
            <a:avLst/>
          </a:prstGeom>
          <a:noFill/>
        </p:spPr>
        <p:txBody>
          <a:bodyPr wrap="square" rtlCol="0">
            <a:spAutoFit/>
          </a:bodyPr>
          <a:lstStyle/>
          <a:p>
            <a:pPr marL="342900" indent="-342900">
              <a:buFont typeface="Wingdings" panose="05000000000000000000" pitchFamily="2" charset="2"/>
              <a:buChar char="Ø"/>
            </a:pPr>
            <a:r>
              <a:rPr lang="en-US" altLang="en-US" sz="2400" dirty="0"/>
              <a:t>Errors &amp; Omissions (E&amp;O) Insurance, (aka Professional Liability Insurance) </a:t>
            </a:r>
            <a:r>
              <a:rPr lang="en-US" altLang="en-US" sz="1600" dirty="0"/>
              <a:t>provides protection for professionals and their firm name, for claims made against either them </a:t>
            </a:r>
            <a:r>
              <a:rPr lang="en-US" altLang="en-US" sz="1600" u="sng" dirty="0"/>
              <a:t>or their staff</a:t>
            </a:r>
            <a:r>
              <a:rPr lang="en-US" altLang="en-US" sz="1600" dirty="0"/>
              <a:t> by a customer. The NABIP program is specifically designed for Life and Health agents* along with their entity and employees.</a:t>
            </a:r>
          </a:p>
          <a:p>
            <a:pPr marL="342900" indent="-342900" eaLnBrk="1" hangingPunct="1">
              <a:buFont typeface="Wingdings" panose="05000000000000000000" pitchFamily="2" charset="2"/>
              <a:buChar char="Ø"/>
            </a:pPr>
            <a:endParaRPr lang="en-US" altLang="en-US" sz="1600" dirty="0"/>
          </a:p>
          <a:p>
            <a:pPr marL="285750" indent="-285750" eaLnBrk="1" hangingPunct="1">
              <a:buFont typeface="Arial" panose="020B0604020202020204" pitchFamily="34" charset="0"/>
              <a:buChar char="•"/>
            </a:pPr>
            <a:r>
              <a:rPr lang="en-US" altLang="en-US" sz="1500" dirty="0"/>
              <a:t>The New NABIP Program extends to Agent and staff exposures related to Employe Benefit Plan sales and administration and financial planning, along with options available to cover Mutual Fund and Property and Casualty insurance sales and service.</a:t>
            </a:r>
          </a:p>
          <a:p>
            <a:pPr marL="285750" indent="-285750" eaLnBrk="1" hangingPunct="1">
              <a:buFont typeface="Arial" panose="020B0604020202020204" pitchFamily="34" charset="0"/>
              <a:buChar char="•"/>
            </a:pPr>
            <a:endParaRPr lang="en-US" altLang="en-US" sz="1600" dirty="0"/>
          </a:p>
          <a:p>
            <a:pPr marL="342900" indent="-342900" eaLnBrk="1" hangingPunct="1">
              <a:lnSpc>
                <a:spcPct val="150000"/>
              </a:lnSpc>
              <a:buFont typeface="Wingdings" panose="05000000000000000000" pitchFamily="2" charset="2"/>
              <a:buChar char="Ø"/>
            </a:pPr>
            <a:r>
              <a:rPr lang="en-US" altLang="en-US" sz="2400" dirty="0"/>
              <a:t>Importance of maintaining E&amp;O Insurance</a:t>
            </a:r>
          </a:p>
          <a:p>
            <a:pPr marL="800100" lvl="1" indent="-342900">
              <a:lnSpc>
                <a:spcPct val="150000"/>
              </a:lnSpc>
              <a:buFont typeface="Wingdings" panose="05000000000000000000" pitchFamily="2" charset="2"/>
              <a:buChar char="Ø"/>
            </a:pPr>
            <a:r>
              <a:rPr lang="en-US" altLang="en-US" dirty="0"/>
              <a:t>Required by many Insurance carriers to obtain contract</a:t>
            </a:r>
          </a:p>
          <a:p>
            <a:pPr marL="800100" lvl="1" indent="-342900">
              <a:lnSpc>
                <a:spcPct val="150000"/>
              </a:lnSpc>
              <a:buFont typeface="Wingdings" panose="05000000000000000000" pitchFamily="2" charset="2"/>
              <a:buChar char="Ø"/>
            </a:pPr>
            <a:r>
              <a:rPr lang="en-US" altLang="en-US" dirty="0"/>
              <a:t>Customers can bring claims whether an agent believes an error was made or not</a:t>
            </a:r>
          </a:p>
          <a:p>
            <a:pPr marL="800100" lvl="1" indent="-342900">
              <a:lnSpc>
                <a:spcPct val="150000"/>
              </a:lnSpc>
              <a:buFont typeface="Wingdings" panose="05000000000000000000" pitchFamily="2" charset="2"/>
              <a:buChar char="Ø"/>
            </a:pPr>
            <a:r>
              <a:rPr lang="en-US" altLang="en-US" dirty="0"/>
              <a:t>Protects an agent or an agents business along with their estate</a:t>
            </a:r>
          </a:p>
          <a:p>
            <a:pPr marL="800100" lvl="1" indent="-342900">
              <a:lnSpc>
                <a:spcPct val="150000"/>
              </a:lnSpc>
              <a:buFont typeface="Wingdings" panose="05000000000000000000" pitchFamily="2" charset="2"/>
              <a:buChar char="Ø"/>
            </a:pPr>
            <a:r>
              <a:rPr lang="en-US" altLang="en-US" dirty="0"/>
              <a:t>GL Policies or BOP’s do not include professional liability coverage</a:t>
            </a:r>
          </a:p>
          <a:p>
            <a:pPr marL="800100" lvl="1" indent="-342900">
              <a:lnSpc>
                <a:spcPct val="150000"/>
              </a:lnSpc>
              <a:buFont typeface="Wingdings" panose="05000000000000000000" pitchFamily="2" charset="2"/>
              <a:buChar char="Ø"/>
            </a:pPr>
            <a:r>
              <a:rPr lang="en-US" altLang="en-US" dirty="0"/>
              <a:t>E&amp;O Insurance is on a claims made and reported basis, not occurrence based</a:t>
            </a:r>
          </a:p>
          <a:p>
            <a:pPr marL="407530" lvl="1">
              <a:defRPr/>
            </a:pPr>
            <a:endParaRPr lang="en-US" sz="2400" dirty="0"/>
          </a:p>
        </p:txBody>
      </p:sp>
      <p:pic>
        <p:nvPicPr>
          <p:cNvPr id="3" name="Picture 2">
            <a:extLst>
              <a:ext uri="{FF2B5EF4-FFF2-40B4-BE49-F238E27FC236}">
                <a16:creationId xmlns:a16="http://schemas.microsoft.com/office/drawing/2014/main" id="{7FD5B4A1-0ECE-4AFF-420D-30F76AC44C8A}"/>
              </a:ext>
            </a:extLst>
          </p:cNvPr>
          <p:cNvPicPr>
            <a:picLocks noChangeAspect="1"/>
          </p:cNvPicPr>
          <p:nvPr/>
        </p:nvPicPr>
        <p:blipFill>
          <a:blip r:embed="rId5"/>
          <a:stretch>
            <a:fillRect/>
          </a:stretch>
        </p:blipFill>
        <p:spPr>
          <a:xfrm>
            <a:off x="204924" y="6014182"/>
            <a:ext cx="1971304" cy="496748"/>
          </a:xfrm>
          <a:prstGeom prst="rect">
            <a:avLst/>
          </a:prstGeom>
        </p:spPr>
      </p:pic>
    </p:spTree>
    <p:extLst>
      <p:ext uri="{BB962C8B-B14F-4D97-AF65-F5344CB8AC3E}">
        <p14:creationId xmlns:p14="http://schemas.microsoft.com/office/powerpoint/2010/main" val="270240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B008 TangleB-RGB_1000px_digital.png">
            <a:extLst>
              <a:ext uri="{FF2B5EF4-FFF2-40B4-BE49-F238E27FC236}">
                <a16:creationId xmlns:a16="http://schemas.microsoft.com/office/drawing/2014/main" id="{4038FC57-D9B8-A24A-950B-5C2D7D1C2B3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36D32925-F43D-4091-89C7-35C177002B67}"/>
              </a:ext>
            </a:extLst>
          </p:cNvPr>
          <p:cNvPicPr>
            <a:picLocks noChangeAspect="1"/>
          </p:cNvPicPr>
          <p:nvPr/>
        </p:nvPicPr>
        <p:blipFill rotWithShape="1">
          <a:blip r:embed="rId4"/>
          <a:srcRect r="82210" b="250"/>
          <a:stretch/>
        </p:blipFill>
        <p:spPr bwMode="auto">
          <a:xfrm>
            <a:off x="11280097" y="6184200"/>
            <a:ext cx="438038" cy="490893"/>
          </a:xfrm>
          <a:prstGeom prst="rect">
            <a:avLst/>
          </a:prstGeom>
          <a:noFill/>
          <a:ln w="9525">
            <a:noFill/>
            <a:miter lim="800000"/>
            <a:headEnd/>
            <a:tailEnd/>
          </a:ln>
        </p:spPr>
      </p:pic>
      <p:sp>
        <p:nvSpPr>
          <p:cNvPr id="44" name="Rectangle 43">
            <a:extLst>
              <a:ext uri="{FF2B5EF4-FFF2-40B4-BE49-F238E27FC236}">
                <a16:creationId xmlns:a16="http://schemas.microsoft.com/office/drawing/2014/main" id="{820C1C00-46D5-A741-BE88-46C4DDB0AA23}"/>
              </a:ext>
            </a:extLst>
          </p:cNvPr>
          <p:cNvSpPr/>
          <p:nvPr/>
        </p:nvSpPr>
        <p:spPr>
          <a:xfrm>
            <a:off x="0" y="-642830"/>
            <a:ext cx="12192000" cy="1157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5C926D2D-36C4-FD44-9E9E-AAD14C8E1B5B}"/>
              </a:ext>
            </a:extLst>
          </p:cNvPr>
          <p:cNvCxnSpPr>
            <a:cxnSpLocks/>
          </p:cNvCxnSpPr>
          <p:nvPr/>
        </p:nvCxnSpPr>
        <p:spPr>
          <a:xfrm>
            <a:off x="1044714" y="-341103"/>
            <a:ext cx="0" cy="553998"/>
          </a:xfrm>
          <a:prstGeom prst="line">
            <a:avLst/>
          </a:prstGeom>
          <a:ln w="50800">
            <a:solidFill>
              <a:srgbClr val="BA202F"/>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873CEA64-ACBF-9F4C-AFED-6A826325148B}"/>
              </a:ext>
            </a:extLst>
          </p:cNvPr>
          <p:cNvSpPr/>
          <p:nvPr/>
        </p:nvSpPr>
        <p:spPr>
          <a:xfrm>
            <a:off x="1295974" y="-341103"/>
            <a:ext cx="10896026" cy="553998"/>
          </a:xfrm>
          <a:prstGeom prst="rect">
            <a:avLst/>
          </a:prstGeom>
        </p:spPr>
        <p:txBody>
          <a:bodyPr wrap="square">
            <a:spAutoFit/>
          </a:bodyPr>
          <a:lstStyle/>
          <a:p>
            <a:pPr>
              <a:lnSpc>
                <a:spcPts val="3600"/>
              </a:lnSpc>
            </a:pPr>
            <a:r>
              <a:rPr lang="en-US" sz="3000" b="1" dirty="0">
                <a:solidFill>
                  <a:schemeClr val="bg1"/>
                </a:solidFill>
                <a:latin typeface="Arial" panose="020B0604020202020204" pitchFamily="34" charset="0"/>
                <a:cs typeface="Arial" panose="020B0604020202020204" pitchFamily="34" charset="0"/>
              </a:rPr>
              <a:t>Who and What is Covered under the NABIP Program?</a:t>
            </a:r>
            <a:endParaRPr lang="id-ID" sz="30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9F1225-7B84-71FB-1FB2-98926D0312D9}"/>
              </a:ext>
            </a:extLst>
          </p:cNvPr>
          <p:cNvSpPr txBox="1"/>
          <p:nvPr/>
        </p:nvSpPr>
        <p:spPr>
          <a:xfrm>
            <a:off x="473865" y="624735"/>
            <a:ext cx="11193137" cy="5986254"/>
          </a:xfrm>
          <a:prstGeom prst="rect">
            <a:avLst/>
          </a:prstGeom>
          <a:noFill/>
        </p:spPr>
        <p:txBody>
          <a:bodyPr wrap="square" rtlCol="0">
            <a:spAutoFit/>
          </a:bodyPr>
          <a:lstStyle/>
          <a:p>
            <a:pPr marL="342900" indent="-342900">
              <a:buFont typeface="Wingdings" panose="05000000000000000000" pitchFamily="2" charset="2"/>
              <a:buChar char="Ø"/>
            </a:pPr>
            <a:r>
              <a:rPr lang="en-US" altLang="en-US" sz="2000" b="1" dirty="0"/>
              <a:t>Named Insured (can be an Individual or Entity Name)</a:t>
            </a:r>
          </a:p>
          <a:p>
            <a:pPr marL="342900" indent="-342900" eaLnBrk="1" hangingPunct="1">
              <a:lnSpc>
                <a:spcPct val="150000"/>
              </a:lnSpc>
              <a:buFont typeface="Wingdings" panose="05000000000000000000" pitchFamily="2" charset="2"/>
              <a:buChar char="Ø"/>
            </a:pPr>
            <a:endParaRPr lang="en-US" altLang="en-US" sz="1400" b="1" dirty="0"/>
          </a:p>
          <a:p>
            <a:pPr marL="342900" indent="-342900" eaLnBrk="1" hangingPunct="1">
              <a:lnSpc>
                <a:spcPct val="150000"/>
              </a:lnSpc>
              <a:buFont typeface="Wingdings" panose="05000000000000000000" pitchFamily="2" charset="2"/>
              <a:buChar char="Ø"/>
            </a:pPr>
            <a:r>
              <a:rPr lang="en-US" altLang="en-US" sz="2000" b="1" dirty="0"/>
              <a:t>Additional Insureds include, but are not limited to:</a:t>
            </a:r>
          </a:p>
          <a:p>
            <a:pPr marL="800100" lvl="1" indent="-342900">
              <a:lnSpc>
                <a:spcPct val="150000"/>
              </a:lnSpc>
              <a:buFont typeface="Wingdings" panose="05000000000000000000" pitchFamily="2" charset="2"/>
              <a:buChar char="Ø"/>
            </a:pPr>
            <a:r>
              <a:rPr lang="en-US" altLang="en-US" sz="1600" dirty="0"/>
              <a:t>Agent’s Business Entity (including Directors, Officers, Partners)</a:t>
            </a:r>
          </a:p>
          <a:p>
            <a:pPr marL="800100" lvl="1" indent="-342900">
              <a:lnSpc>
                <a:spcPct val="150000"/>
              </a:lnSpc>
              <a:buFont typeface="Wingdings" panose="05000000000000000000" pitchFamily="2" charset="2"/>
              <a:buChar char="Ø"/>
            </a:pPr>
            <a:r>
              <a:rPr lang="en-US" altLang="en-US" sz="1600" dirty="0"/>
              <a:t>Employees (W-2) acting on Behalf of the Named Insured</a:t>
            </a:r>
          </a:p>
          <a:p>
            <a:pPr marL="800100" lvl="1" indent="-342900">
              <a:lnSpc>
                <a:spcPct val="150000"/>
              </a:lnSpc>
              <a:buFont typeface="Wingdings" panose="05000000000000000000" pitchFamily="2" charset="2"/>
              <a:buChar char="Ø"/>
            </a:pPr>
            <a:r>
              <a:rPr lang="en-US" altLang="en-US" sz="1600" dirty="0"/>
              <a:t>Heirs, Executors, Legal Representatives</a:t>
            </a:r>
          </a:p>
          <a:p>
            <a:pPr marL="800100" lvl="1" indent="-342900">
              <a:lnSpc>
                <a:spcPct val="150000"/>
              </a:lnSpc>
              <a:buFont typeface="Wingdings" panose="05000000000000000000" pitchFamily="2" charset="2"/>
              <a:buChar char="Ø"/>
            </a:pPr>
            <a:endParaRPr lang="en-US" altLang="en-US" sz="1400" dirty="0"/>
          </a:p>
          <a:p>
            <a:pPr marL="342900" indent="-342900">
              <a:buFont typeface="Wingdings" panose="05000000000000000000" pitchFamily="2" charset="2"/>
              <a:buChar char="Ø"/>
            </a:pPr>
            <a:r>
              <a:rPr lang="en-US" altLang="en-US" b="1" dirty="0"/>
              <a:t>Claims Made against an Insured – during the policy period (or any Extended Reporting Period) (ERP) from events that occurred on or after the Retroactive date</a:t>
            </a:r>
          </a:p>
          <a:p>
            <a:pPr marL="342900" indent="-342900" eaLnBrk="1" hangingPunct="1">
              <a:lnSpc>
                <a:spcPct val="150000"/>
              </a:lnSpc>
              <a:buFont typeface="Wingdings" panose="05000000000000000000" pitchFamily="2" charset="2"/>
              <a:buChar char="Ø"/>
            </a:pPr>
            <a:endParaRPr lang="en-US" altLang="en-US" sz="1400" b="1" dirty="0"/>
          </a:p>
          <a:p>
            <a:pPr marL="342900" indent="-342900" eaLnBrk="1" hangingPunct="1">
              <a:lnSpc>
                <a:spcPct val="150000"/>
              </a:lnSpc>
              <a:buFont typeface="Wingdings" panose="05000000000000000000" pitchFamily="2" charset="2"/>
              <a:buChar char="Ø"/>
            </a:pPr>
            <a:r>
              <a:rPr lang="en-US" altLang="en-US" sz="2000" b="1" dirty="0"/>
              <a:t>Additional Coverage Elements include, but are not limited to:</a:t>
            </a:r>
          </a:p>
          <a:p>
            <a:pPr marL="800100" lvl="1" indent="-342900">
              <a:lnSpc>
                <a:spcPct val="150000"/>
              </a:lnSpc>
              <a:buFont typeface="Wingdings" panose="05000000000000000000" pitchFamily="2" charset="2"/>
              <a:buChar char="Ø"/>
            </a:pPr>
            <a:r>
              <a:rPr lang="en-US" altLang="en-US" dirty="0"/>
              <a:t>Pre-Claims and Subpoena Assistance*</a:t>
            </a:r>
          </a:p>
          <a:p>
            <a:pPr marL="800100" lvl="1" indent="-342900">
              <a:lnSpc>
                <a:spcPct val="150000"/>
              </a:lnSpc>
              <a:buFont typeface="Wingdings" panose="05000000000000000000" pitchFamily="2" charset="2"/>
              <a:buChar char="Ø"/>
            </a:pPr>
            <a:r>
              <a:rPr lang="en-US" altLang="en-US" dirty="0"/>
              <a:t>Regulatory Defense*</a:t>
            </a:r>
          </a:p>
          <a:p>
            <a:pPr marL="800100" lvl="1" indent="-342900">
              <a:lnSpc>
                <a:spcPct val="150000"/>
              </a:lnSpc>
              <a:buFont typeface="Wingdings" panose="05000000000000000000" pitchFamily="2" charset="2"/>
              <a:buChar char="Ø"/>
            </a:pPr>
            <a:r>
              <a:rPr lang="en-US" altLang="en-US" dirty="0"/>
              <a:t>Crisis </a:t>
            </a:r>
            <a:r>
              <a:rPr lang="en-US" altLang="en-US" dirty="0" err="1"/>
              <a:t>Mgmt</a:t>
            </a:r>
            <a:r>
              <a:rPr lang="en-US" altLang="en-US" dirty="0"/>
              <a:t>/Network Security  and Social Engineering (Wire Transfer Fraud)*</a:t>
            </a:r>
          </a:p>
          <a:p>
            <a:pPr lvl="1">
              <a:lnSpc>
                <a:spcPct val="150000"/>
              </a:lnSpc>
            </a:pPr>
            <a:r>
              <a:rPr lang="en-US" altLang="en-US" dirty="0"/>
              <a:t>                             *</a:t>
            </a:r>
            <a:r>
              <a:rPr lang="en-US" altLang="en-US" sz="1400" dirty="0"/>
              <a:t>Coverage amounts are </a:t>
            </a:r>
            <a:r>
              <a:rPr lang="en-US" altLang="en-US" sz="1400" dirty="0" err="1"/>
              <a:t>sublimited</a:t>
            </a:r>
            <a:endParaRPr lang="en-US" altLang="en-US" sz="1400" dirty="0"/>
          </a:p>
          <a:p>
            <a:pPr marL="407530" lvl="1">
              <a:defRPr/>
            </a:pPr>
            <a:endParaRPr lang="en-US" sz="2400" dirty="0"/>
          </a:p>
        </p:txBody>
      </p:sp>
      <p:pic>
        <p:nvPicPr>
          <p:cNvPr id="3" name="Picture 4" descr="Logo">
            <a:extLst>
              <a:ext uri="{FF2B5EF4-FFF2-40B4-BE49-F238E27FC236}">
                <a16:creationId xmlns:a16="http://schemas.microsoft.com/office/drawing/2014/main" id="{19571F8B-4C1C-52FB-A8F4-6FBE63DB42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45" y="6184451"/>
            <a:ext cx="2002684" cy="50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19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B008 TangleB-RGB_1000px_digital.png">
            <a:extLst>
              <a:ext uri="{FF2B5EF4-FFF2-40B4-BE49-F238E27FC236}">
                <a16:creationId xmlns:a16="http://schemas.microsoft.com/office/drawing/2014/main" id="{4038FC57-D9B8-A24A-950B-5C2D7D1C2B3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36D32925-F43D-4091-89C7-35C177002B67}"/>
              </a:ext>
            </a:extLst>
          </p:cNvPr>
          <p:cNvPicPr>
            <a:picLocks noChangeAspect="1"/>
          </p:cNvPicPr>
          <p:nvPr/>
        </p:nvPicPr>
        <p:blipFill rotWithShape="1">
          <a:blip r:embed="rId4"/>
          <a:srcRect r="82210" b="250"/>
          <a:stretch/>
        </p:blipFill>
        <p:spPr bwMode="auto">
          <a:xfrm>
            <a:off x="11280097" y="6184200"/>
            <a:ext cx="438038" cy="490893"/>
          </a:xfrm>
          <a:prstGeom prst="rect">
            <a:avLst/>
          </a:prstGeom>
          <a:noFill/>
          <a:ln w="9525">
            <a:noFill/>
            <a:miter lim="800000"/>
            <a:headEnd/>
            <a:tailEnd/>
          </a:ln>
        </p:spPr>
      </p:pic>
      <p:sp>
        <p:nvSpPr>
          <p:cNvPr id="44" name="Rectangle 43">
            <a:extLst>
              <a:ext uri="{FF2B5EF4-FFF2-40B4-BE49-F238E27FC236}">
                <a16:creationId xmlns:a16="http://schemas.microsoft.com/office/drawing/2014/main" id="{820C1C00-46D5-A741-BE88-46C4DDB0AA23}"/>
              </a:ext>
            </a:extLst>
          </p:cNvPr>
          <p:cNvSpPr/>
          <p:nvPr/>
        </p:nvSpPr>
        <p:spPr>
          <a:xfrm>
            <a:off x="0" y="-115360"/>
            <a:ext cx="12192000" cy="1093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5C926D2D-36C4-FD44-9E9E-AAD14C8E1B5B}"/>
              </a:ext>
            </a:extLst>
          </p:cNvPr>
          <p:cNvCxnSpPr>
            <a:cxnSpLocks/>
          </p:cNvCxnSpPr>
          <p:nvPr/>
        </p:nvCxnSpPr>
        <p:spPr>
          <a:xfrm>
            <a:off x="1044714" y="142925"/>
            <a:ext cx="0" cy="766469"/>
          </a:xfrm>
          <a:prstGeom prst="line">
            <a:avLst/>
          </a:prstGeom>
          <a:ln w="50800">
            <a:solidFill>
              <a:srgbClr val="BA202F"/>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873CEA64-ACBF-9F4C-AFED-6A826325148B}"/>
              </a:ext>
            </a:extLst>
          </p:cNvPr>
          <p:cNvSpPr/>
          <p:nvPr/>
        </p:nvSpPr>
        <p:spPr>
          <a:xfrm>
            <a:off x="1295974" y="270503"/>
            <a:ext cx="7807464" cy="553998"/>
          </a:xfrm>
          <a:prstGeom prst="rect">
            <a:avLst/>
          </a:prstGeom>
        </p:spPr>
        <p:txBody>
          <a:bodyPr wrap="square">
            <a:spAutoFit/>
          </a:bodyPr>
          <a:lstStyle/>
          <a:p>
            <a:pPr>
              <a:lnSpc>
                <a:spcPts val="3600"/>
              </a:lnSpc>
            </a:pPr>
            <a:r>
              <a:rPr lang="en-US" sz="3200" b="1" dirty="0">
                <a:solidFill>
                  <a:schemeClr val="bg1"/>
                </a:solidFill>
                <a:latin typeface="Arial" panose="020B0604020202020204" pitchFamily="34" charset="0"/>
                <a:cs typeface="Arial" panose="020B0604020202020204" pitchFamily="34" charset="0"/>
              </a:rPr>
              <a:t>Limit and Deductible Options</a:t>
            </a:r>
            <a:endParaRPr lang="id-ID" sz="32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9F1225-7B84-71FB-1FB2-98926D0312D9}"/>
              </a:ext>
            </a:extLst>
          </p:cNvPr>
          <p:cNvSpPr txBox="1"/>
          <p:nvPr/>
        </p:nvSpPr>
        <p:spPr>
          <a:xfrm>
            <a:off x="166119" y="1196633"/>
            <a:ext cx="12025881" cy="5078313"/>
          </a:xfrm>
          <a:prstGeom prst="rect">
            <a:avLst/>
          </a:prstGeom>
          <a:noFill/>
        </p:spPr>
        <p:txBody>
          <a:bodyPr wrap="square" rtlCol="0">
            <a:spAutoFit/>
          </a:bodyPr>
          <a:lstStyle/>
          <a:p>
            <a:pPr marL="342900" indent="-342900">
              <a:buFont typeface="Wingdings" panose="05000000000000000000" pitchFamily="2" charset="2"/>
              <a:buChar char="Ø"/>
            </a:pPr>
            <a:endParaRPr lang="en-US" altLang="en-US" sz="2400" dirty="0"/>
          </a:p>
          <a:p>
            <a:pPr marL="342900" indent="-342900">
              <a:buFont typeface="Wingdings" panose="05000000000000000000" pitchFamily="2" charset="2"/>
              <a:buChar char="Ø"/>
            </a:pPr>
            <a:r>
              <a:rPr lang="en-US" altLang="en-US" sz="2800" dirty="0"/>
              <a:t>The great thing about the New NABIP program is that the Defense Costs are included in addition to the Limits you choose.</a:t>
            </a:r>
          </a:p>
          <a:p>
            <a:pPr marL="342900" indent="-342900">
              <a:buFont typeface="Wingdings" panose="05000000000000000000" pitchFamily="2" charset="2"/>
              <a:buChar char="Ø"/>
            </a:pPr>
            <a:endParaRPr lang="en-US" altLang="en-US" sz="2000" dirty="0"/>
          </a:p>
          <a:p>
            <a:r>
              <a:rPr lang="en-US" altLang="en-US" sz="2400" dirty="0"/>
              <a:t> New NABIP E&amp;O Program offers limits ranging from $1,000,000 to $5,000,000</a:t>
            </a:r>
          </a:p>
          <a:p>
            <a:endParaRPr lang="en-US" altLang="en-US" sz="2000" dirty="0"/>
          </a:p>
          <a:p>
            <a:pPr marL="342900" indent="-342900">
              <a:buFont typeface="Wingdings" panose="05000000000000000000" pitchFamily="2" charset="2"/>
              <a:buChar char="Ø"/>
            </a:pPr>
            <a:endParaRPr lang="en-US" altLang="en-US" sz="2400" dirty="0"/>
          </a:p>
          <a:p>
            <a:pPr marL="342900" indent="-342900">
              <a:buFont typeface="Wingdings" panose="05000000000000000000" pitchFamily="2" charset="2"/>
              <a:buChar char="Ø"/>
            </a:pPr>
            <a:r>
              <a:rPr lang="en-US" altLang="en-US" sz="2800" dirty="0"/>
              <a:t>Another Important feature of the New NABIP E&amp;O Program is that the deductible is what is called “Damages Only”, and does not apply to defense costs (i.e. First Dollar Defense)</a:t>
            </a:r>
          </a:p>
          <a:p>
            <a:pPr marL="342900" indent="-342900">
              <a:buFont typeface="Wingdings" panose="05000000000000000000" pitchFamily="2" charset="2"/>
              <a:buChar char="Ø"/>
            </a:pPr>
            <a:endParaRPr lang="en-US" altLang="en-US" sz="2400" dirty="0"/>
          </a:p>
          <a:p>
            <a:r>
              <a:rPr lang="en-US" altLang="en-US" sz="2400" dirty="0"/>
              <a:t> New NABIP E&amp;O Program offers Deductibles as low as $1,000 and up to $25,000</a:t>
            </a:r>
          </a:p>
          <a:p>
            <a:pPr marL="342900" indent="-342900">
              <a:buFont typeface="Wingdings" panose="05000000000000000000" pitchFamily="2" charset="2"/>
              <a:buChar char="Ø"/>
            </a:pPr>
            <a:endParaRPr lang="en-US" altLang="en-US" sz="2400" dirty="0"/>
          </a:p>
        </p:txBody>
      </p:sp>
      <p:pic>
        <p:nvPicPr>
          <p:cNvPr id="3" name="Picture 2">
            <a:extLst>
              <a:ext uri="{FF2B5EF4-FFF2-40B4-BE49-F238E27FC236}">
                <a16:creationId xmlns:a16="http://schemas.microsoft.com/office/drawing/2014/main" id="{7C4A2997-1EF0-F665-FBFD-A1ACE05344B9}"/>
              </a:ext>
            </a:extLst>
          </p:cNvPr>
          <p:cNvPicPr>
            <a:picLocks noChangeAspect="1"/>
          </p:cNvPicPr>
          <p:nvPr/>
        </p:nvPicPr>
        <p:blipFill>
          <a:blip r:embed="rId5"/>
          <a:stretch>
            <a:fillRect/>
          </a:stretch>
        </p:blipFill>
        <p:spPr>
          <a:xfrm>
            <a:off x="166119" y="6288646"/>
            <a:ext cx="2005758" cy="499915"/>
          </a:xfrm>
          <a:prstGeom prst="rect">
            <a:avLst/>
          </a:prstGeom>
        </p:spPr>
      </p:pic>
    </p:spTree>
    <p:extLst>
      <p:ext uri="{BB962C8B-B14F-4D97-AF65-F5344CB8AC3E}">
        <p14:creationId xmlns:p14="http://schemas.microsoft.com/office/powerpoint/2010/main" val="204401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B008 TangleB-RGB_1000px_digital.png">
            <a:extLst>
              <a:ext uri="{FF2B5EF4-FFF2-40B4-BE49-F238E27FC236}">
                <a16:creationId xmlns:a16="http://schemas.microsoft.com/office/drawing/2014/main" id="{4038FC57-D9B8-A24A-950B-5C2D7D1C2B3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36D32925-F43D-4091-89C7-35C177002B67}"/>
              </a:ext>
            </a:extLst>
          </p:cNvPr>
          <p:cNvPicPr>
            <a:picLocks noChangeAspect="1"/>
          </p:cNvPicPr>
          <p:nvPr/>
        </p:nvPicPr>
        <p:blipFill rotWithShape="1">
          <a:blip r:embed="rId4"/>
          <a:srcRect r="82210" b="250"/>
          <a:stretch/>
        </p:blipFill>
        <p:spPr bwMode="auto">
          <a:xfrm>
            <a:off x="11280097" y="6184200"/>
            <a:ext cx="438038" cy="490893"/>
          </a:xfrm>
          <a:prstGeom prst="rect">
            <a:avLst/>
          </a:prstGeom>
          <a:noFill/>
          <a:ln w="9525">
            <a:noFill/>
            <a:miter lim="800000"/>
            <a:headEnd/>
            <a:tailEnd/>
          </a:ln>
        </p:spPr>
      </p:pic>
      <p:sp>
        <p:nvSpPr>
          <p:cNvPr id="44" name="Rectangle 43">
            <a:extLst>
              <a:ext uri="{FF2B5EF4-FFF2-40B4-BE49-F238E27FC236}">
                <a16:creationId xmlns:a16="http://schemas.microsoft.com/office/drawing/2014/main" id="{820C1C00-46D5-A741-BE88-46C4DDB0AA23}"/>
              </a:ext>
            </a:extLst>
          </p:cNvPr>
          <p:cNvSpPr/>
          <p:nvPr/>
        </p:nvSpPr>
        <p:spPr>
          <a:xfrm>
            <a:off x="0" y="-115360"/>
            <a:ext cx="12192000" cy="1093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5C926D2D-36C4-FD44-9E9E-AAD14C8E1B5B}"/>
              </a:ext>
            </a:extLst>
          </p:cNvPr>
          <p:cNvCxnSpPr>
            <a:cxnSpLocks/>
          </p:cNvCxnSpPr>
          <p:nvPr/>
        </p:nvCxnSpPr>
        <p:spPr>
          <a:xfrm>
            <a:off x="1044714" y="142925"/>
            <a:ext cx="0" cy="766469"/>
          </a:xfrm>
          <a:prstGeom prst="line">
            <a:avLst/>
          </a:prstGeom>
          <a:ln w="50800">
            <a:solidFill>
              <a:srgbClr val="BA202F"/>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873CEA64-ACBF-9F4C-AFED-6A826325148B}"/>
              </a:ext>
            </a:extLst>
          </p:cNvPr>
          <p:cNvSpPr/>
          <p:nvPr/>
        </p:nvSpPr>
        <p:spPr>
          <a:xfrm>
            <a:off x="1295974" y="270503"/>
            <a:ext cx="7807464" cy="553998"/>
          </a:xfrm>
          <a:prstGeom prst="rect">
            <a:avLst/>
          </a:prstGeom>
        </p:spPr>
        <p:txBody>
          <a:bodyPr wrap="square">
            <a:spAutoFit/>
          </a:bodyPr>
          <a:lstStyle/>
          <a:p>
            <a:pPr>
              <a:lnSpc>
                <a:spcPts val="3600"/>
              </a:lnSpc>
            </a:pPr>
            <a:r>
              <a:rPr lang="en-US" sz="3200" b="1" dirty="0">
                <a:solidFill>
                  <a:schemeClr val="bg1"/>
                </a:solidFill>
                <a:latin typeface="Arial" panose="020B0604020202020204" pitchFamily="34" charset="0"/>
                <a:cs typeface="Arial" panose="020B0604020202020204" pitchFamily="34" charset="0"/>
              </a:rPr>
              <a:t>Retroactive Date</a:t>
            </a:r>
            <a:endParaRPr lang="id-ID" sz="32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9F1225-7B84-71FB-1FB2-98926D0312D9}"/>
              </a:ext>
            </a:extLst>
          </p:cNvPr>
          <p:cNvSpPr txBox="1"/>
          <p:nvPr/>
        </p:nvSpPr>
        <p:spPr>
          <a:xfrm>
            <a:off x="524998" y="1364273"/>
            <a:ext cx="11193137" cy="4278094"/>
          </a:xfrm>
          <a:prstGeom prst="rect">
            <a:avLst/>
          </a:prstGeom>
          <a:noFill/>
        </p:spPr>
        <p:txBody>
          <a:bodyPr wrap="square" rtlCol="0">
            <a:spAutoFit/>
          </a:bodyPr>
          <a:lstStyle/>
          <a:p>
            <a:pPr marL="342900" indent="-342900">
              <a:buFont typeface="Wingdings" panose="05000000000000000000" pitchFamily="2" charset="2"/>
              <a:buChar char="Ø"/>
            </a:pPr>
            <a:endParaRPr lang="en-US" altLang="en-US" sz="2400" dirty="0"/>
          </a:p>
          <a:p>
            <a:pPr marL="342900" indent="-342900">
              <a:buFont typeface="Wingdings" panose="05000000000000000000" pitchFamily="2" charset="2"/>
              <a:buChar char="Ø"/>
            </a:pPr>
            <a:r>
              <a:rPr lang="en-US" altLang="en-US" sz="2000" dirty="0"/>
              <a:t>E&amp;O Insurance for agents and their firms are generally written on what is considered a “Claims Made” basis. The trigger for whether a claim is covered in a policy period, is the date in which the claim is made.</a:t>
            </a:r>
          </a:p>
          <a:p>
            <a:pPr marL="342900" indent="-342900">
              <a:buFont typeface="Wingdings" panose="05000000000000000000" pitchFamily="2" charset="2"/>
              <a:buChar char="Ø"/>
            </a:pPr>
            <a:endParaRPr lang="en-US" altLang="en-US" sz="2000" dirty="0"/>
          </a:p>
          <a:p>
            <a:pPr marL="342900" indent="-342900">
              <a:buFont typeface="Wingdings" panose="05000000000000000000" pitchFamily="2" charset="2"/>
              <a:buChar char="Ø"/>
            </a:pPr>
            <a:r>
              <a:rPr lang="en-US" altLang="en-US" sz="2000" dirty="0"/>
              <a:t>If the claim is made against The Named Insured (or other additional insureds), in the policy period of coverage, there is likely automatic defense enacted, provided the incident leading to the claim is alleged to have occurred on or after the Retroactive date on the policy.</a:t>
            </a:r>
          </a:p>
          <a:p>
            <a:pPr marL="342900" indent="-342900">
              <a:buFont typeface="Wingdings" panose="05000000000000000000" pitchFamily="2" charset="2"/>
              <a:buChar char="Ø"/>
            </a:pPr>
            <a:endParaRPr lang="en-US" altLang="en-US" sz="2000" dirty="0"/>
          </a:p>
          <a:p>
            <a:pPr marL="342900" indent="-342900">
              <a:buFont typeface="Wingdings" panose="05000000000000000000" pitchFamily="2" charset="2"/>
              <a:buChar char="Ø"/>
            </a:pPr>
            <a:r>
              <a:rPr lang="en-US" altLang="en-US" sz="2000" dirty="0"/>
              <a:t>The </a:t>
            </a:r>
            <a:r>
              <a:rPr lang="en-US" altLang="en-US" sz="2000" dirty="0" err="1"/>
              <a:t>CalSurance</a:t>
            </a:r>
            <a:r>
              <a:rPr lang="en-US" altLang="en-US" sz="2000" dirty="0"/>
              <a:t> NABIP program includes a Retroactive date by definition that extends back to the date of first continuous E&amp;O insurance maintained </a:t>
            </a:r>
            <a:endParaRPr lang="en-US" altLang="en-US" sz="2400" dirty="0"/>
          </a:p>
          <a:p>
            <a:pPr marL="342900" indent="-342900">
              <a:buFont typeface="Wingdings" panose="05000000000000000000" pitchFamily="2" charset="2"/>
              <a:buChar char="Ø"/>
            </a:pPr>
            <a:endParaRPr lang="en-US" altLang="en-US" sz="2400" dirty="0"/>
          </a:p>
          <a:p>
            <a:pPr marL="342900" indent="-342900">
              <a:buFont typeface="Wingdings" panose="05000000000000000000" pitchFamily="2" charset="2"/>
              <a:buChar char="Ø"/>
            </a:pPr>
            <a:endParaRPr lang="en-US" altLang="en-US" sz="2400" dirty="0"/>
          </a:p>
        </p:txBody>
      </p:sp>
      <p:pic>
        <p:nvPicPr>
          <p:cNvPr id="3" name="Picture 2">
            <a:extLst>
              <a:ext uri="{FF2B5EF4-FFF2-40B4-BE49-F238E27FC236}">
                <a16:creationId xmlns:a16="http://schemas.microsoft.com/office/drawing/2014/main" id="{7C4A2997-1EF0-F665-FBFD-A1ACE05344B9}"/>
              </a:ext>
            </a:extLst>
          </p:cNvPr>
          <p:cNvPicPr>
            <a:picLocks noChangeAspect="1"/>
          </p:cNvPicPr>
          <p:nvPr/>
        </p:nvPicPr>
        <p:blipFill>
          <a:blip r:embed="rId5"/>
          <a:stretch>
            <a:fillRect/>
          </a:stretch>
        </p:blipFill>
        <p:spPr>
          <a:xfrm>
            <a:off x="166119" y="6288646"/>
            <a:ext cx="2005758" cy="499915"/>
          </a:xfrm>
          <a:prstGeom prst="rect">
            <a:avLst/>
          </a:prstGeom>
        </p:spPr>
      </p:pic>
      <p:sp>
        <p:nvSpPr>
          <p:cNvPr id="5" name="TextBox 4">
            <a:extLst>
              <a:ext uri="{FF2B5EF4-FFF2-40B4-BE49-F238E27FC236}">
                <a16:creationId xmlns:a16="http://schemas.microsoft.com/office/drawing/2014/main" id="{A9FB1A83-ECFA-9CD8-0426-6CDB588AE8E9}"/>
              </a:ext>
            </a:extLst>
          </p:cNvPr>
          <p:cNvSpPr txBox="1"/>
          <p:nvPr/>
        </p:nvSpPr>
        <p:spPr>
          <a:xfrm>
            <a:off x="3055620" y="3183374"/>
            <a:ext cx="6111240" cy="369332"/>
          </a:xfrm>
          <a:prstGeom prst="rect">
            <a:avLst/>
          </a:prstGeom>
          <a:noFill/>
        </p:spPr>
        <p:txBody>
          <a:bodyPr wrap="square">
            <a:spAutoFit/>
          </a:bodyPr>
          <a:lstStyle/>
          <a:p>
            <a:r>
              <a:rPr lang="en-US" altLang="en-US" dirty="0"/>
              <a:t>–(</a:t>
            </a:r>
            <a:endParaRPr lang="en-US" dirty="0"/>
          </a:p>
        </p:txBody>
      </p:sp>
    </p:spTree>
    <p:extLst>
      <p:ext uri="{BB962C8B-B14F-4D97-AF65-F5344CB8AC3E}">
        <p14:creationId xmlns:p14="http://schemas.microsoft.com/office/powerpoint/2010/main" val="92194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B008 TangleB-RGB_1000px_digital.png">
            <a:extLst>
              <a:ext uri="{FF2B5EF4-FFF2-40B4-BE49-F238E27FC236}">
                <a16:creationId xmlns:a16="http://schemas.microsoft.com/office/drawing/2014/main" id="{4038FC57-D9B8-A24A-950B-5C2D7D1C2B3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36D32925-F43D-4091-89C7-35C177002B67}"/>
              </a:ext>
            </a:extLst>
          </p:cNvPr>
          <p:cNvPicPr>
            <a:picLocks noChangeAspect="1"/>
          </p:cNvPicPr>
          <p:nvPr/>
        </p:nvPicPr>
        <p:blipFill rotWithShape="1">
          <a:blip r:embed="rId4"/>
          <a:srcRect r="82210" b="250"/>
          <a:stretch/>
        </p:blipFill>
        <p:spPr bwMode="auto">
          <a:xfrm>
            <a:off x="11280097" y="6184200"/>
            <a:ext cx="438038" cy="490893"/>
          </a:xfrm>
          <a:prstGeom prst="rect">
            <a:avLst/>
          </a:prstGeom>
          <a:noFill/>
          <a:ln w="9525">
            <a:noFill/>
            <a:miter lim="800000"/>
            <a:headEnd/>
            <a:tailEnd/>
          </a:ln>
        </p:spPr>
      </p:pic>
      <p:sp>
        <p:nvSpPr>
          <p:cNvPr id="44" name="Rectangle 43">
            <a:extLst>
              <a:ext uri="{FF2B5EF4-FFF2-40B4-BE49-F238E27FC236}">
                <a16:creationId xmlns:a16="http://schemas.microsoft.com/office/drawing/2014/main" id="{820C1C00-46D5-A741-BE88-46C4DDB0AA23}"/>
              </a:ext>
            </a:extLst>
          </p:cNvPr>
          <p:cNvSpPr/>
          <p:nvPr/>
        </p:nvSpPr>
        <p:spPr>
          <a:xfrm>
            <a:off x="0" y="-115360"/>
            <a:ext cx="12192000" cy="1093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5C926D2D-36C4-FD44-9E9E-AAD14C8E1B5B}"/>
              </a:ext>
            </a:extLst>
          </p:cNvPr>
          <p:cNvCxnSpPr>
            <a:cxnSpLocks/>
          </p:cNvCxnSpPr>
          <p:nvPr/>
        </p:nvCxnSpPr>
        <p:spPr>
          <a:xfrm>
            <a:off x="1044714" y="142925"/>
            <a:ext cx="0" cy="766469"/>
          </a:xfrm>
          <a:prstGeom prst="line">
            <a:avLst/>
          </a:prstGeom>
          <a:ln w="50800">
            <a:solidFill>
              <a:srgbClr val="BA202F"/>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873CEA64-ACBF-9F4C-AFED-6A826325148B}"/>
              </a:ext>
            </a:extLst>
          </p:cNvPr>
          <p:cNvSpPr/>
          <p:nvPr/>
        </p:nvSpPr>
        <p:spPr>
          <a:xfrm>
            <a:off x="1295974" y="270503"/>
            <a:ext cx="7807464" cy="553998"/>
          </a:xfrm>
          <a:prstGeom prst="rect">
            <a:avLst/>
          </a:prstGeom>
        </p:spPr>
        <p:txBody>
          <a:bodyPr wrap="square">
            <a:spAutoFit/>
          </a:bodyPr>
          <a:lstStyle/>
          <a:p>
            <a:pPr>
              <a:lnSpc>
                <a:spcPts val="3600"/>
              </a:lnSpc>
            </a:pPr>
            <a:r>
              <a:rPr lang="en-US" sz="3200" b="1" dirty="0">
                <a:solidFill>
                  <a:schemeClr val="bg1"/>
                </a:solidFill>
                <a:latin typeface="Arial" panose="020B0604020202020204" pitchFamily="34" charset="0"/>
                <a:cs typeface="Arial" panose="020B0604020202020204" pitchFamily="34" charset="0"/>
              </a:rPr>
              <a:t>What about the cost?</a:t>
            </a:r>
            <a:endParaRPr lang="id-ID" sz="32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9F1225-7B84-71FB-1FB2-98926D0312D9}"/>
              </a:ext>
            </a:extLst>
          </p:cNvPr>
          <p:cNvSpPr txBox="1"/>
          <p:nvPr/>
        </p:nvSpPr>
        <p:spPr>
          <a:xfrm>
            <a:off x="524998" y="1928153"/>
            <a:ext cx="11193137" cy="3170099"/>
          </a:xfrm>
          <a:prstGeom prst="rect">
            <a:avLst/>
          </a:prstGeom>
          <a:noFill/>
        </p:spPr>
        <p:txBody>
          <a:bodyPr wrap="square" rtlCol="0">
            <a:spAutoFit/>
          </a:bodyPr>
          <a:lstStyle/>
          <a:p>
            <a:pPr marL="342900" indent="-342900">
              <a:buFont typeface="Wingdings" panose="05000000000000000000" pitchFamily="2" charset="2"/>
              <a:buChar char="Ø"/>
            </a:pPr>
            <a:endParaRPr lang="en-US" altLang="en-US" sz="2400" dirty="0"/>
          </a:p>
          <a:p>
            <a:pPr algn="ctr"/>
            <a:r>
              <a:rPr lang="en-US" altLang="en-US" sz="4400" dirty="0"/>
              <a:t>NABIP’s New Custom E&amp;O Program</a:t>
            </a:r>
          </a:p>
          <a:p>
            <a:pPr algn="ctr"/>
            <a:r>
              <a:rPr lang="en-US" altLang="en-US" sz="4400" dirty="0"/>
              <a:t> from </a:t>
            </a:r>
            <a:r>
              <a:rPr lang="en-US" altLang="en-US" sz="4400" dirty="0" err="1"/>
              <a:t>CalSurance</a:t>
            </a:r>
            <a:r>
              <a:rPr lang="en-US" altLang="en-US" sz="4400" dirty="0"/>
              <a:t> is generally priced</a:t>
            </a:r>
          </a:p>
          <a:p>
            <a:pPr algn="ctr"/>
            <a:r>
              <a:rPr lang="en-US" altLang="en-US" sz="4400" dirty="0"/>
              <a:t> 10-15% below the previous program providers product</a:t>
            </a:r>
          </a:p>
        </p:txBody>
      </p:sp>
      <p:pic>
        <p:nvPicPr>
          <p:cNvPr id="3" name="Picture 2">
            <a:extLst>
              <a:ext uri="{FF2B5EF4-FFF2-40B4-BE49-F238E27FC236}">
                <a16:creationId xmlns:a16="http://schemas.microsoft.com/office/drawing/2014/main" id="{7C4A2997-1EF0-F665-FBFD-A1ACE05344B9}"/>
              </a:ext>
            </a:extLst>
          </p:cNvPr>
          <p:cNvPicPr>
            <a:picLocks noChangeAspect="1"/>
          </p:cNvPicPr>
          <p:nvPr/>
        </p:nvPicPr>
        <p:blipFill>
          <a:blip r:embed="rId5"/>
          <a:stretch>
            <a:fillRect/>
          </a:stretch>
        </p:blipFill>
        <p:spPr>
          <a:xfrm>
            <a:off x="166119" y="6288646"/>
            <a:ext cx="2005758" cy="499915"/>
          </a:xfrm>
          <a:prstGeom prst="rect">
            <a:avLst/>
          </a:prstGeom>
        </p:spPr>
      </p:pic>
    </p:spTree>
    <p:extLst>
      <p:ext uri="{BB962C8B-B14F-4D97-AF65-F5344CB8AC3E}">
        <p14:creationId xmlns:p14="http://schemas.microsoft.com/office/powerpoint/2010/main" val="219998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Brown &amp; Brown">
      <a:dk1>
        <a:srgbClr val="000000"/>
      </a:dk1>
      <a:lt1>
        <a:srgbClr val="FFFFFF"/>
      </a:lt1>
      <a:dk2>
        <a:srgbClr val="585A57"/>
      </a:dk2>
      <a:lt2>
        <a:srgbClr val="E7E6E6"/>
      </a:lt2>
      <a:accent1>
        <a:srgbClr val="002853"/>
      </a:accent1>
      <a:accent2>
        <a:srgbClr val="B9202F"/>
      </a:accent2>
      <a:accent3>
        <a:srgbClr val="73A641"/>
      </a:accent3>
      <a:accent4>
        <a:srgbClr val="F9B646"/>
      </a:accent4>
      <a:accent5>
        <a:srgbClr val="184F8F"/>
      </a:accent5>
      <a:accent6>
        <a:srgbClr val="7BA4DD"/>
      </a:accent6>
      <a:hlink>
        <a:srgbClr val="002855"/>
      </a:hlink>
      <a:folHlink>
        <a:srgbClr val="184F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e9407b1-4f2f-4913-9928-7e4154caf9fe">
      <Terms xmlns="http://schemas.microsoft.com/office/infopath/2007/PartnerControls"/>
    </lcf76f155ced4ddcb4097134ff3c332f>
    <TaxCatchAll xmlns="5f7fda24-0605-4d81-9dda-a669073443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38AE5FAB35C943ABF56F5FD20C04E5" ma:contentTypeVersion="18" ma:contentTypeDescription="Create a new document." ma:contentTypeScope="" ma:versionID="867a393b0ccb80b4aa8b32cff683d03e">
  <xsd:schema xmlns:xsd="http://www.w3.org/2001/XMLSchema" xmlns:xs="http://www.w3.org/2001/XMLSchema" xmlns:p="http://schemas.microsoft.com/office/2006/metadata/properties" xmlns:ns2="5e9407b1-4f2f-4913-9928-7e4154caf9fe" xmlns:ns3="5f7fda24-0605-4d81-9dda-a669073443c2" targetNamespace="http://schemas.microsoft.com/office/2006/metadata/properties" ma:root="true" ma:fieldsID="e170385f577471c78ef87f4365d85a49" ns2:_="" ns3:_="">
    <xsd:import namespace="5e9407b1-4f2f-4913-9928-7e4154caf9fe"/>
    <xsd:import namespace="5f7fda24-0605-4d81-9dda-a669073443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407b1-4f2f-4913-9928-7e4154caf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bb1142d-6678-4594-841a-c7ad77c287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7fda24-0605-4d81-9dda-a669073443c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6665bf-0c2e-49ab-b25d-ccf60880cf5b}" ma:internalName="TaxCatchAll" ma:showField="CatchAllData" ma:web="5f7fda24-0605-4d81-9dda-a669073443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87ACB4-5B4E-4272-AB8D-39CA9EFE971D}">
  <ds:schemaRefs>
    <ds:schemaRef ds:uri="b39de818-56ae-4ed8-927d-98cdf6db1f51"/>
    <ds:schemaRef ds:uri="http://purl.org/dc/dcmitype/"/>
    <ds:schemaRef ds:uri="http://schemas.openxmlformats.org/package/2006/metadata/core-properties"/>
    <ds:schemaRef ds:uri="http://schemas.microsoft.com/office/2006/documentManagement/types"/>
    <ds:schemaRef ds:uri="http://schemas.microsoft.com/office/2006/metadata/properties"/>
    <ds:schemaRef ds:uri="10be8ed8-374b-4292-9f7c-ef62558fa1bf"/>
    <ds:schemaRef ds:uri="http://purl.org/dc/terms/"/>
    <ds:schemaRef ds:uri="http://schemas.microsoft.com/office/infopath/2007/PartnerControls"/>
    <ds:schemaRef ds:uri="http://www.w3.org/XML/1998/namespace"/>
    <ds:schemaRef ds:uri="http://purl.org/dc/elements/1.1/"/>
    <ds:schemaRef ds:uri="5e9407b1-4f2f-4913-9928-7e4154caf9fe"/>
    <ds:schemaRef ds:uri="5f7fda24-0605-4d81-9dda-a669073443c2"/>
  </ds:schemaRefs>
</ds:datastoreItem>
</file>

<file path=customXml/itemProps2.xml><?xml version="1.0" encoding="utf-8"?>
<ds:datastoreItem xmlns:ds="http://schemas.openxmlformats.org/officeDocument/2006/customXml" ds:itemID="{65174ADD-EE05-433B-92D4-0D2DE1FE1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9407b1-4f2f-4913-9928-7e4154caf9fe"/>
    <ds:schemaRef ds:uri="5f7fda24-0605-4d81-9dda-a669073443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76BC9F-01B5-4C39-AD52-D9A52DBB3D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36045</TotalTime>
  <Words>904</Words>
  <Application>Microsoft Office PowerPoint</Application>
  <PresentationFormat>Widescreen</PresentationFormat>
  <Paragraphs>108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Courtney Svendson</dc:creator>
  <cp:keywords/>
  <dc:description/>
  <cp:lastModifiedBy>Kelly Loussedes</cp:lastModifiedBy>
  <cp:revision>1475</cp:revision>
  <cp:lastPrinted>2018-03-08T18:09:39Z</cp:lastPrinted>
  <dcterms:created xsi:type="dcterms:W3CDTF">2016-08-03T07:09:01Z</dcterms:created>
  <dcterms:modified xsi:type="dcterms:W3CDTF">2024-10-29T23:25:32Z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0x0101001938AE5FAB35C943ABF56F5FD20C04E5</vt:lpwstr>
  </property>
  <property fmtid="{D5CDD505-2E9C-101B-9397-08002B2CF9AE}" pid="3" name="MediaServiceImageTags">
    <vt:lpwstr/>
  </property>
</Properties>
</file>